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0" r:id="rId2"/>
  </p:sldMasterIdLst>
  <p:notesMasterIdLst>
    <p:notesMasterId r:id="rId37"/>
  </p:notesMasterIdLst>
  <p:handoutMasterIdLst>
    <p:handoutMasterId r:id="rId38"/>
  </p:handoutMasterIdLst>
  <p:sldIdLst>
    <p:sldId id="398" r:id="rId3"/>
    <p:sldId id="673" r:id="rId4"/>
    <p:sldId id="475" r:id="rId5"/>
    <p:sldId id="679" r:id="rId6"/>
    <p:sldId id="402" r:id="rId7"/>
    <p:sldId id="403" r:id="rId8"/>
    <p:sldId id="719" r:id="rId9"/>
    <p:sldId id="720" r:id="rId10"/>
    <p:sldId id="718" r:id="rId11"/>
    <p:sldId id="717" r:id="rId12"/>
    <p:sldId id="462" r:id="rId13"/>
    <p:sldId id="680" r:id="rId14"/>
    <p:sldId id="582" r:id="rId15"/>
    <p:sldId id="725" r:id="rId16"/>
    <p:sldId id="726" r:id="rId17"/>
    <p:sldId id="644" r:id="rId18"/>
    <p:sldId id="645" r:id="rId19"/>
    <p:sldId id="654" r:id="rId20"/>
    <p:sldId id="647" r:id="rId21"/>
    <p:sldId id="722" r:id="rId22"/>
    <p:sldId id="708" r:id="rId23"/>
    <p:sldId id="709" r:id="rId24"/>
    <p:sldId id="723" r:id="rId25"/>
    <p:sldId id="681" r:id="rId26"/>
    <p:sldId id="682" r:id="rId27"/>
    <p:sldId id="683" r:id="rId28"/>
    <p:sldId id="684" r:id="rId29"/>
    <p:sldId id="685" r:id="rId30"/>
    <p:sldId id="728" r:id="rId31"/>
    <p:sldId id="731" r:id="rId32"/>
    <p:sldId id="732" r:id="rId33"/>
    <p:sldId id="702" r:id="rId34"/>
    <p:sldId id="733" r:id="rId35"/>
    <p:sldId id="480" r:id="rId36"/>
  </p:sldIdLst>
  <p:sldSz cx="9144000" cy="6858000" type="screen4x3"/>
  <p:notesSz cx="7315200" cy="9601200"/>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2F2F2"/>
    <a:srgbClr val="F7F7F7"/>
    <a:srgbClr val="DFDDDD"/>
    <a:srgbClr val="838281"/>
    <a:srgbClr val="CAC739"/>
    <a:srgbClr val="FFFF00"/>
    <a:srgbClr val="336699"/>
    <a:srgbClr val="666699"/>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217" autoAdjust="0"/>
  </p:normalViewPr>
  <p:slideViewPr>
    <p:cSldViewPr>
      <p:cViewPr varScale="1">
        <p:scale>
          <a:sx n="68" d="100"/>
          <a:sy n="68" d="100"/>
        </p:scale>
        <p:origin x="-6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38"/>
    </p:cViewPr>
  </p:sorterViewPr>
  <p:notesViewPr>
    <p:cSldViewPr>
      <p:cViewPr varScale="1">
        <p:scale>
          <a:sx n="51" d="100"/>
          <a:sy n="51" d="100"/>
        </p:scale>
        <p:origin x="-195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259075" name="Rectangle 3"/>
          <p:cNvSpPr>
            <a:spLocks noGrp="1" noChangeArrowheads="1"/>
          </p:cNvSpPr>
          <p:nvPr>
            <p:ph type="dt" sz="quarter" idx="1"/>
          </p:nvPr>
        </p:nvSpPr>
        <p:spPr bwMode="auto">
          <a:xfrm>
            <a:off x="4143271" y="1"/>
            <a:ext cx="3170255" cy="481052"/>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259076" name="Rectangle 4"/>
          <p:cNvSpPr>
            <a:spLocks noGrp="1" noChangeArrowheads="1"/>
          </p:cNvSpPr>
          <p:nvPr>
            <p:ph type="ftr" sz="quarter" idx="2"/>
          </p:nvPr>
        </p:nvSpPr>
        <p:spPr bwMode="auto">
          <a:xfrm>
            <a:off x="0"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259077" name="Rectangle 5"/>
          <p:cNvSpPr>
            <a:spLocks noGrp="1" noChangeArrowheads="1"/>
          </p:cNvSpPr>
          <p:nvPr>
            <p:ph type="sldNum" sz="quarter" idx="3"/>
          </p:nvPr>
        </p:nvSpPr>
        <p:spPr bwMode="auto">
          <a:xfrm>
            <a:off x="4143271" y="9118496"/>
            <a:ext cx="3170255" cy="48105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a:latin typeface="Arial" charset="0"/>
              </a:defRPr>
            </a:lvl1pPr>
          </a:lstStyle>
          <a:p>
            <a:pPr>
              <a:defRPr/>
            </a:pPr>
            <a:fld id="{C95DE193-C8B1-4780-A106-704EEDCA4D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3170255" cy="481052"/>
          </a:xfrm>
          <a:prstGeom prst="rect">
            <a:avLst/>
          </a:prstGeom>
          <a:noFill/>
          <a:ln w="9525">
            <a:noFill/>
            <a:miter lim="800000"/>
            <a:headEnd/>
            <a:tailEnd/>
          </a:ln>
          <a:effectLst/>
        </p:spPr>
        <p:txBody>
          <a:bodyPr vert="horz" wrap="square" lIns="96743" tIns="48371" rIns="96743" bIns="48371" numCol="1" anchor="t" anchorCtr="0" compatLnSpc="1">
            <a:prstTxWarp prst="textNoShape">
              <a:avLst/>
            </a:prstTxWarp>
          </a:bodyPr>
          <a:lstStyle>
            <a:lvl1pPr defTabSz="967442" eaLnBrk="1" hangingPunct="1">
              <a:defRPr sz="1300">
                <a:latin typeface="Arial" charset="0"/>
              </a:defRPr>
            </a:lvl1pPr>
          </a:lstStyle>
          <a:p>
            <a:pPr>
              <a:defRPr/>
            </a:pPr>
            <a:endParaRPr lang="en-US"/>
          </a:p>
        </p:txBody>
      </p:sp>
      <p:sp>
        <p:nvSpPr>
          <p:cNvPr id="44035" name="Rectangle 3"/>
          <p:cNvSpPr>
            <a:spLocks noGrp="1" noChangeArrowheads="1"/>
          </p:cNvSpPr>
          <p:nvPr>
            <p:ph type="dt" idx="1"/>
          </p:nvPr>
        </p:nvSpPr>
        <p:spPr bwMode="auto">
          <a:xfrm>
            <a:off x="4143271" y="1"/>
            <a:ext cx="3170255" cy="481052"/>
          </a:xfrm>
          <a:prstGeom prst="rect">
            <a:avLst/>
          </a:prstGeom>
          <a:noFill/>
          <a:ln w="9525">
            <a:noFill/>
            <a:miter lim="800000"/>
            <a:headEnd/>
            <a:tailEnd/>
          </a:ln>
          <a:effectLst/>
        </p:spPr>
        <p:txBody>
          <a:bodyPr vert="horz" wrap="square" lIns="96743" tIns="48371" rIns="96743" bIns="48371" numCol="1" anchor="t" anchorCtr="0" compatLnSpc="1">
            <a:prstTxWarp prst="textNoShape">
              <a:avLst/>
            </a:prstTxWarp>
          </a:bodyPr>
          <a:lstStyle>
            <a:lvl1pPr algn="r" defTabSz="967442" eaLnBrk="1" hangingPunct="1">
              <a:defRPr sz="13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31856" y="4560902"/>
            <a:ext cx="5851490" cy="4321201"/>
          </a:xfrm>
          <a:prstGeom prst="rect">
            <a:avLst/>
          </a:prstGeom>
          <a:noFill/>
          <a:ln w="9525">
            <a:noFill/>
            <a:miter lim="800000"/>
            <a:headEnd/>
            <a:tailEnd/>
          </a:ln>
          <a:effectLst/>
        </p:spPr>
        <p:txBody>
          <a:bodyPr vert="horz" wrap="square" lIns="96743" tIns="48371" rIns="96743" bIns="483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118496"/>
            <a:ext cx="3170255" cy="481052"/>
          </a:xfrm>
          <a:prstGeom prst="rect">
            <a:avLst/>
          </a:prstGeom>
          <a:noFill/>
          <a:ln w="9525">
            <a:noFill/>
            <a:miter lim="800000"/>
            <a:headEnd/>
            <a:tailEnd/>
          </a:ln>
          <a:effectLst/>
        </p:spPr>
        <p:txBody>
          <a:bodyPr vert="horz" wrap="square" lIns="96743" tIns="48371" rIns="96743" bIns="48371" numCol="1" anchor="b" anchorCtr="0" compatLnSpc="1">
            <a:prstTxWarp prst="textNoShape">
              <a:avLst/>
            </a:prstTxWarp>
          </a:bodyPr>
          <a:lstStyle>
            <a:lvl1pPr defTabSz="967442" eaLnBrk="1" hangingPunct="1">
              <a:defRPr sz="1300">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4143271" y="9118496"/>
            <a:ext cx="3170255" cy="481052"/>
          </a:xfrm>
          <a:prstGeom prst="rect">
            <a:avLst/>
          </a:prstGeom>
          <a:noFill/>
          <a:ln w="9525">
            <a:noFill/>
            <a:miter lim="800000"/>
            <a:headEnd/>
            <a:tailEnd/>
          </a:ln>
          <a:effectLst/>
        </p:spPr>
        <p:txBody>
          <a:bodyPr vert="horz" wrap="square" lIns="96743" tIns="48371" rIns="96743" bIns="48371" numCol="1" anchor="b" anchorCtr="0" compatLnSpc="1">
            <a:prstTxWarp prst="textNoShape">
              <a:avLst/>
            </a:prstTxWarp>
          </a:bodyPr>
          <a:lstStyle>
            <a:lvl1pPr algn="r" defTabSz="967442" eaLnBrk="1" hangingPunct="1">
              <a:defRPr sz="1300">
                <a:latin typeface="Arial" charset="0"/>
              </a:defRPr>
            </a:lvl1pPr>
          </a:lstStyle>
          <a:p>
            <a:pPr>
              <a:defRPr/>
            </a:pPr>
            <a:fld id="{AA96D02E-8D0E-4F7A-9A2E-C9D9F6C45D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EE2A83-822B-49A4-9AA7-6962039832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fld id="{501545B4-025A-4BE6-BDCE-88E252CD192A}" type="slidenum">
              <a:rPr lang="en-US"/>
              <a:pPr/>
              <a:t>12</a:t>
            </a:fld>
            <a:endParaRPr lang="en-US"/>
          </a:p>
        </p:txBody>
      </p:sp>
      <p:sp>
        <p:nvSpPr>
          <p:cNvPr id="40963"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732118" y="4559662"/>
            <a:ext cx="5852459" cy="4233863"/>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fld id="{501545B4-025A-4BE6-BDCE-88E252CD192A}" type="slidenum">
              <a:rPr lang="en-US"/>
              <a:pPr/>
              <a:t>24</a:t>
            </a:fld>
            <a:endParaRPr lang="en-US"/>
          </a:p>
        </p:txBody>
      </p:sp>
      <p:sp>
        <p:nvSpPr>
          <p:cNvPr id="40963"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732118" y="4559662"/>
            <a:ext cx="5852459" cy="4233863"/>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1255713" y="719138"/>
            <a:ext cx="4803775" cy="3602037"/>
          </a:xfrm>
          <a:prstGeom prst="rect">
            <a:avLst/>
          </a:prstGeom>
          <a:noFill/>
          <a:ln w="12700">
            <a:solidFill>
              <a:srgbClr val="000000"/>
            </a:solidFill>
            <a:miter lim="800000"/>
            <a:headEnd/>
            <a:tailEnd/>
          </a:ln>
        </p:spPr>
      </p:sp>
      <p:sp>
        <p:nvSpPr>
          <p:cNvPr id="26627" name="Notes Placeholder 2"/>
          <p:cNvSpPr>
            <a:spLocks noGrp="1"/>
          </p:cNvSpPr>
          <p:nvPr>
            <p:ph type="body" idx="1"/>
          </p:nvPr>
        </p:nvSpPr>
        <p:spPr bwMode="auto">
          <a:xfrm>
            <a:off x="731856" y="4560447"/>
            <a:ext cx="5851490" cy="4321117"/>
          </a:xfrm>
          <a:prstGeom prst="rect">
            <a:avLst/>
          </a:prstGeom>
          <a:noFill/>
          <a:ln>
            <a:miter lim="800000"/>
            <a:headEnd/>
            <a:tailEnd/>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fld id="{501545B4-025A-4BE6-BDCE-88E252CD192A}" type="slidenum">
              <a:rPr lang="en-US"/>
              <a:pPr/>
              <a:t>4</a:t>
            </a:fld>
            <a:endParaRPr lang="en-US"/>
          </a:p>
        </p:txBody>
      </p:sp>
      <p:sp>
        <p:nvSpPr>
          <p:cNvPr id="40963"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732118" y="4559662"/>
            <a:ext cx="5852459" cy="4233863"/>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F00E51-CB58-41BE-B715-E76BD84D69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urora_screen.jpg"/>
          <p:cNvPicPr>
            <a:picLocks noChangeAspect="1"/>
          </p:cNvPicPr>
          <p:nvPr userDrawn="1"/>
        </p:nvPicPr>
        <p:blipFill>
          <a:blip r:embed="rId2" cstate="print">
            <a:lum bright="39000" contrast="-61000"/>
          </a:blip>
          <a:stretch>
            <a:fillRect/>
          </a:stretch>
        </p:blipFill>
        <p:spPr>
          <a:xfrm>
            <a:off x="0" y="0"/>
            <a:ext cx="9144000" cy="6909537"/>
          </a:xfrm>
          <a:prstGeom prst="rect">
            <a:avLst/>
          </a:prstGeom>
        </p:spPr>
      </p:pic>
      <p:sp>
        <p:nvSpPr>
          <p:cNvPr id="4" name="Line 4"/>
          <p:cNvSpPr>
            <a:spLocks noChangeShapeType="1"/>
          </p:cNvSpPr>
          <p:nvPr/>
        </p:nvSpPr>
        <p:spPr bwMode="auto">
          <a:xfrm>
            <a:off x="0" y="1357313"/>
            <a:ext cx="9142413" cy="0"/>
          </a:xfrm>
          <a:prstGeom prst="line">
            <a:avLst/>
          </a:prstGeom>
          <a:noFill/>
          <a:ln w="38100">
            <a:solidFill>
              <a:srgbClr val="006699"/>
            </a:solidFill>
            <a:round/>
            <a:headEnd type="none" w="sm" len="sm"/>
            <a:tailEnd type="none" w="sm" len="sm"/>
          </a:ln>
          <a:effectLst/>
        </p:spPr>
        <p:txBody>
          <a:bodyPr wrap="none" anchor="ctr"/>
          <a:lstStyle/>
          <a:p>
            <a:pPr>
              <a:defRPr/>
            </a:pPr>
            <a:endParaRPr lang="en-US"/>
          </a:p>
        </p:txBody>
      </p:sp>
      <p:sp>
        <p:nvSpPr>
          <p:cNvPr id="5" name="Line 5"/>
          <p:cNvSpPr>
            <a:spLocks noChangeShapeType="1"/>
          </p:cNvSpPr>
          <p:nvPr/>
        </p:nvSpPr>
        <p:spPr bwMode="auto">
          <a:xfrm>
            <a:off x="0" y="1428750"/>
            <a:ext cx="9142413" cy="0"/>
          </a:xfrm>
          <a:prstGeom prst="line">
            <a:avLst/>
          </a:prstGeom>
          <a:noFill/>
          <a:ln w="50800">
            <a:solidFill>
              <a:srgbClr val="FF3300"/>
            </a:solidFill>
            <a:round/>
            <a:headEnd type="none" w="sm" len="sm"/>
            <a:tailEnd type="none" w="sm" len="sm"/>
          </a:ln>
          <a:effectLst/>
        </p:spPr>
        <p:txBody>
          <a:bodyPr wrap="none" anchor="ctr"/>
          <a:lstStyle/>
          <a:p>
            <a:pPr>
              <a:defRPr/>
            </a:pPr>
            <a:endParaRPr lang="en-US"/>
          </a:p>
        </p:txBody>
      </p:sp>
      <p:pic>
        <p:nvPicPr>
          <p:cNvPr id="7" name="Picture 13" descr="Blackstone-Panorama"/>
          <p:cNvPicPr>
            <a:picLocks noChangeAspect="1" noChangeArrowheads="1"/>
          </p:cNvPicPr>
          <p:nvPr userDrawn="1"/>
        </p:nvPicPr>
        <p:blipFill>
          <a:blip r:embed="rId3" cstate="print"/>
          <a:srcRect/>
          <a:stretch>
            <a:fillRect/>
          </a:stretch>
        </p:blipFill>
        <p:spPr bwMode="auto">
          <a:xfrm>
            <a:off x="0" y="0"/>
            <a:ext cx="9144000" cy="15240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685800" y="2286000"/>
            <a:ext cx="7772400" cy="1143000"/>
          </a:xfrm>
        </p:spPr>
        <p:txBody>
          <a:bodyPr/>
          <a:lstStyle>
            <a:lvl1pPr>
              <a:defRPr sz="3100"/>
            </a:lvl1pPr>
          </a:lstStyle>
          <a:p>
            <a:r>
              <a:rPr lang="en-US" dirty="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spcAft>
                <a:spcPct val="25000"/>
              </a:spcAft>
              <a:buFont typeface="Wingdings" pitchFamily="2" charset="2"/>
              <a:buNone/>
              <a:defRPr sz="1800"/>
            </a:lvl1pPr>
          </a:lstStyle>
          <a:p>
            <a:r>
              <a:rPr lang="en-US"/>
              <a:t>Click to edit Master subtitle style</a:t>
            </a:r>
          </a:p>
        </p:txBody>
      </p:sp>
      <p:sp>
        <p:nvSpPr>
          <p:cNvPr id="11" name="Rectangle 10"/>
          <p:cNvSpPr/>
          <p:nvPr userDrawn="1"/>
        </p:nvSpPr>
        <p:spPr>
          <a:xfrm>
            <a:off x="3048000" y="6492240"/>
            <a:ext cx="3044952" cy="365760"/>
          </a:xfrm>
          <a:prstGeom prst="rect">
            <a:avLst/>
          </a:prstGeom>
          <a:solidFill>
            <a:srgbClr val="B47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VT  </a:t>
            </a:r>
            <a:r>
              <a:rPr lang="en-US" dirty="0" err="1" smtClean="0"/>
              <a:t>SuperDARN</a:t>
            </a:r>
            <a:r>
              <a:rPr lang="en-US" dirty="0" smtClean="0"/>
              <a:t>  Group</a:t>
            </a:r>
            <a:endParaRPr lang="en-US" dirty="0"/>
          </a:p>
        </p:txBody>
      </p:sp>
      <p:sp>
        <p:nvSpPr>
          <p:cNvPr id="12" name="Rectangle 11"/>
          <p:cNvSpPr/>
          <p:nvPr userDrawn="1"/>
        </p:nvSpPr>
        <p:spPr>
          <a:xfrm>
            <a:off x="6096000" y="6492240"/>
            <a:ext cx="3044952" cy="3657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0" dirty="0" smtClean="0"/>
              <a:t>2011 </a:t>
            </a:r>
            <a:r>
              <a:rPr lang="en-US" baseline="0" dirty="0" err="1" smtClean="0"/>
              <a:t>SuperDARN</a:t>
            </a:r>
            <a:r>
              <a:rPr lang="en-US" baseline="0" dirty="0" smtClean="0"/>
              <a:t> Workshop</a:t>
            </a:r>
            <a:endParaRPr lang="en-US" dirty="0"/>
          </a:p>
        </p:txBody>
      </p:sp>
      <p:sp>
        <p:nvSpPr>
          <p:cNvPr id="13" name="Rectangle 12"/>
          <p:cNvSpPr/>
          <p:nvPr userDrawn="1"/>
        </p:nvSpPr>
        <p:spPr>
          <a:xfrm>
            <a:off x="0" y="6492240"/>
            <a:ext cx="3044952" cy="36576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Joseph Baker (jo.baker@vt.edu)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52400"/>
            <a:ext cx="2098675"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9725" y="152400"/>
            <a:ext cx="6145213"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024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9725" y="1428750"/>
            <a:ext cx="412115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428750"/>
            <a:ext cx="4122738"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024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9725" y="1428750"/>
            <a:ext cx="412115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3275" y="1428750"/>
            <a:ext cx="4122738" cy="249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3275" y="4076700"/>
            <a:ext cx="4122738" cy="249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9725" y="152400"/>
            <a:ext cx="8396288" cy="641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pPr>
              <a:defRPr/>
            </a:pPr>
            <a:endParaRPr lang="en-US"/>
          </a:p>
        </p:txBody>
      </p:sp>
      <p:sp>
        <p:nvSpPr>
          <p:cNvPr id="4" name="Rectangle 4"/>
          <p:cNvSpPr>
            <a:spLocks noGrp="1" noChangeArrowheads="1"/>
          </p:cNvSpPr>
          <p:nvPr>
            <p:ph type="ftr" idx="11"/>
          </p:nvPr>
        </p:nvSpPr>
        <p:spPr>
          <a:xfrm>
            <a:off x="3127680" y="6247376"/>
            <a:ext cx="2897280" cy="470930"/>
          </a:xfrm>
          <a:prstGeom prst="rect">
            <a:avLst/>
          </a:prstGeom>
          <a:ln/>
        </p:spPr>
        <p:txBody>
          <a:bodyPr lIns="82945" tIns="41473" rIns="82945" bIns="41473"/>
          <a:lstStyle>
            <a:lvl1pPr>
              <a:defRPr/>
            </a:lvl1pPr>
          </a:lstStyle>
          <a:p>
            <a:pPr>
              <a:defRPr/>
            </a:pPr>
            <a:endParaRPr lang="en-US"/>
          </a:p>
        </p:txBody>
      </p:sp>
      <p:sp>
        <p:nvSpPr>
          <p:cNvPr id="5" name="Rectangle 5"/>
          <p:cNvSpPr>
            <a:spLocks noGrp="1" noChangeArrowheads="1"/>
          </p:cNvSpPr>
          <p:nvPr>
            <p:ph type="sldNum" idx="12"/>
          </p:nvPr>
        </p:nvSpPr>
        <p:spPr>
          <a:xfrm>
            <a:off x="6556321" y="6247376"/>
            <a:ext cx="2128320" cy="470930"/>
          </a:xfrm>
          <a:prstGeom prst="rect">
            <a:avLst/>
          </a:prstGeom>
          <a:ln/>
        </p:spPr>
        <p:txBody>
          <a:bodyPr lIns="82945" tIns="41473" rIns="82945" bIns="41473"/>
          <a:lstStyle>
            <a:lvl1pPr>
              <a:defRPr/>
            </a:lvl1pPr>
          </a:lstStyle>
          <a:p>
            <a:pPr>
              <a:defRPr/>
            </a:pPr>
            <a:fld id="{79A18412-E298-4BF9-A41A-C477E58E80F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0D1BE-6AC7-4D00-A3A6-B6C18EC2BD40}"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D1BE-6AC7-4D00-A3A6-B6C18EC2BD40}"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0D1BE-6AC7-4D00-A3A6-B6C18EC2BD40}"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0" y="0"/>
            <a:ext cx="9144000" cy="1066800"/>
          </a:xfrm>
          <a:prstGeom prst="rect">
            <a:avLst/>
          </a:prstGeom>
          <a:solidFill>
            <a:srgbClr val="B47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19200" y="0"/>
            <a:ext cx="6702425" cy="10668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6492240"/>
            <a:ext cx="3124200" cy="36576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Joseph Baker (jo.baker@vt.edu)</a:t>
            </a:r>
            <a:endParaRPr lang="en-US" dirty="0"/>
          </a:p>
        </p:txBody>
      </p:sp>
      <p:sp>
        <p:nvSpPr>
          <p:cNvPr id="5" name="Rectangle 4"/>
          <p:cNvSpPr/>
          <p:nvPr userDrawn="1"/>
        </p:nvSpPr>
        <p:spPr>
          <a:xfrm>
            <a:off x="6096000" y="6492240"/>
            <a:ext cx="3044952" cy="3657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2011 </a:t>
            </a:r>
            <a:r>
              <a:rPr lang="en-US" dirty="0" err="1" smtClean="0"/>
              <a:t>SuperDARN</a:t>
            </a:r>
            <a:r>
              <a:rPr lang="en-US" baseline="0" dirty="0" smtClean="0"/>
              <a:t> Workshop</a:t>
            </a:r>
          </a:p>
        </p:txBody>
      </p:sp>
      <p:sp>
        <p:nvSpPr>
          <p:cNvPr id="6" name="Rectangle 5"/>
          <p:cNvSpPr/>
          <p:nvPr userDrawn="1"/>
        </p:nvSpPr>
        <p:spPr>
          <a:xfrm>
            <a:off x="3048000" y="6492240"/>
            <a:ext cx="3044952" cy="365760"/>
          </a:xfrm>
          <a:prstGeom prst="rect">
            <a:avLst/>
          </a:prstGeom>
          <a:solidFill>
            <a:srgbClr val="B47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VT  </a:t>
            </a:r>
            <a:r>
              <a:rPr lang="en-US" dirty="0" err="1" smtClean="0"/>
              <a:t>SuperDARN</a:t>
            </a:r>
            <a:r>
              <a:rPr lang="en-US" dirty="0" smtClean="0"/>
              <a:t>  Group</a:t>
            </a:r>
            <a:endParaRPr lang="en-US" dirty="0"/>
          </a:p>
        </p:txBody>
      </p:sp>
      <p:pic>
        <p:nvPicPr>
          <p:cNvPr id="12" name="Picture 4" descr="Space_Logo"/>
          <p:cNvPicPr>
            <a:picLocks noChangeAspect="1" noChangeArrowheads="1"/>
          </p:cNvPicPr>
          <p:nvPr userDrawn="1"/>
        </p:nvPicPr>
        <p:blipFill>
          <a:blip r:embed="rId2" cstate="print"/>
          <a:srcRect/>
          <a:stretch>
            <a:fillRect/>
          </a:stretch>
        </p:blipFill>
        <p:spPr bwMode="auto">
          <a:xfrm>
            <a:off x="0" y="0"/>
            <a:ext cx="1295400" cy="1066800"/>
          </a:xfrm>
          <a:prstGeom prst="rect">
            <a:avLst/>
          </a:prstGeom>
          <a:solidFill>
            <a:srgbClr val="F2F2F2"/>
          </a:solidFill>
          <a:ln w="9525">
            <a:noFill/>
            <a:miter lim="800000"/>
            <a:headEnd/>
            <a:tailEnd/>
          </a:ln>
        </p:spPr>
      </p:pic>
      <p:pic>
        <p:nvPicPr>
          <p:cNvPr id="13" name="Picture 7"/>
          <p:cNvPicPr>
            <a:picLocks noChangeArrowheads="1"/>
          </p:cNvPicPr>
          <p:nvPr userDrawn="1"/>
        </p:nvPicPr>
        <p:blipFill>
          <a:blip r:embed="rId3" cstate="print"/>
          <a:srcRect/>
          <a:stretch>
            <a:fillRect/>
          </a:stretch>
        </p:blipFill>
        <p:spPr bwMode="auto">
          <a:xfrm>
            <a:off x="7924800" y="0"/>
            <a:ext cx="1219200" cy="1066800"/>
          </a:xfrm>
          <a:prstGeom prst="rect">
            <a:avLst/>
          </a:prstGeom>
          <a:solidFill>
            <a:srgbClr val="DFDDDD"/>
          </a:solidFill>
          <a:ln w="9525">
            <a:noFill/>
            <a:miter lim="800000"/>
            <a:headEnd/>
            <a:tailEnd/>
          </a:ln>
        </p:spPr>
      </p:pic>
      <p:sp>
        <p:nvSpPr>
          <p:cNvPr id="10" name="Line 5"/>
          <p:cNvSpPr>
            <a:spLocks noChangeShapeType="1"/>
          </p:cNvSpPr>
          <p:nvPr userDrawn="1"/>
        </p:nvSpPr>
        <p:spPr bwMode="auto">
          <a:xfrm>
            <a:off x="0" y="1066800"/>
            <a:ext cx="9142413" cy="0"/>
          </a:xfrm>
          <a:prstGeom prst="line">
            <a:avLst/>
          </a:prstGeom>
          <a:noFill/>
          <a:ln w="38100">
            <a:solidFill>
              <a:srgbClr val="006699"/>
            </a:solidFill>
            <a:round/>
            <a:headEnd type="none" w="sm" len="sm"/>
            <a:tailEnd type="none" w="sm" len="sm"/>
          </a:ln>
          <a:effectLst/>
        </p:spPr>
        <p:txBody>
          <a:bodyPr wrap="none" anchor="ctr"/>
          <a:lstStyle/>
          <a:p>
            <a:pPr>
              <a:defRPr/>
            </a:pPr>
            <a:endParaRPr lang="en-US"/>
          </a:p>
        </p:txBody>
      </p:sp>
      <p:sp>
        <p:nvSpPr>
          <p:cNvPr id="14" name="Line 4"/>
          <p:cNvSpPr>
            <a:spLocks noChangeShapeType="1"/>
          </p:cNvSpPr>
          <p:nvPr userDrawn="1"/>
        </p:nvSpPr>
        <p:spPr bwMode="auto">
          <a:xfrm>
            <a:off x="0" y="1143000"/>
            <a:ext cx="9142413" cy="0"/>
          </a:xfrm>
          <a:prstGeom prst="line">
            <a:avLst/>
          </a:prstGeom>
          <a:noFill/>
          <a:ln w="50800">
            <a:solidFill>
              <a:srgbClr val="FF3300"/>
            </a:solidFill>
            <a:round/>
            <a:headEnd type="none" w="sm" len="sm"/>
            <a:tailEnd type="none" w="sm" len="sm"/>
          </a:ln>
          <a:effectLst/>
        </p:spPr>
        <p:txBody>
          <a:bodyPr wrap="none" anchor="ct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0D1BE-6AC7-4D00-A3A6-B6C18EC2BD40}"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0D1BE-6AC7-4D00-A3A6-B6C18EC2BD40}" type="datetimeFigureOut">
              <a:rPr lang="en-US" smtClean="0"/>
              <a:pPr/>
              <a:t>6/1/2011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0D1BE-6AC7-4D00-A3A6-B6C18EC2BD40}" type="datetimeFigureOut">
              <a:rPr lang="en-US" smtClean="0"/>
              <a:pPr/>
              <a:t>6/1/2011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0D1BE-6AC7-4D00-A3A6-B6C18EC2BD40}" type="datetimeFigureOut">
              <a:rPr lang="en-US" smtClean="0"/>
              <a:pPr/>
              <a:t>6/1/2011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0D1BE-6AC7-4D00-A3A6-B6C18EC2BD40}"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0D1BE-6AC7-4D00-A3A6-B6C18EC2BD40}"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D1BE-6AC7-4D00-A3A6-B6C18EC2BD40}"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D1BE-6AC7-4D00-A3A6-B6C18EC2BD40}"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16C3-1936-40B5-A236-5CDC47AF27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9725" y="1428750"/>
            <a:ext cx="412115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428750"/>
            <a:ext cx="4122738"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urora_screen.jpg"/>
          <p:cNvPicPr>
            <a:picLocks noChangeAspect="1"/>
          </p:cNvPicPr>
          <p:nvPr userDrawn="1"/>
        </p:nvPicPr>
        <p:blipFill>
          <a:blip r:embed="rId18" cstate="print">
            <a:lum bright="39000" contrast="-61000"/>
          </a:blip>
          <a:stretch>
            <a:fillRect/>
          </a:stretch>
        </p:blipFill>
        <p:spPr>
          <a:xfrm>
            <a:off x="0" y="0"/>
            <a:ext cx="9144000" cy="6909537"/>
          </a:xfrm>
          <a:prstGeom prst="rect">
            <a:avLst/>
          </a:prstGeom>
        </p:spPr>
      </p:pic>
      <p:sp>
        <p:nvSpPr>
          <p:cNvPr id="1026" name="Rectangle 2"/>
          <p:cNvSpPr>
            <a:spLocks noGrp="1" noChangeArrowheads="1"/>
          </p:cNvSpPr>
          <p:nvPr>
            <p:ph type="title"/>
          </p:nvPr>
        </p:nvSpPr>
        <p:spPr bwMode="auto">
          <a:xfrm>
            <a:off x="1219200" y="152400"/>
            <a:ext cx="6702425" cy="914400"/>
          </a:xfrm>
          <a:prstGeom prst="rect">
            <a:avLst/>
          </a:prstGeom>
          <a:noFill/>
          <a:ln w="9525">
            <a:noFill/>
            <a:miter lim="800000"/>
            <a:headEnd/>
            <a:tailEnd/>
          </a:ln>
        </p:spPr>
        <p:txBody>
          <a:bodyPr vert="horz" wrap="square" lIns="92071" tIns="46036" rIns="92071" bIns="46036"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9725" y="1428750"/>
            <a:ext cx="8396288" cy="51435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695" r:id="rId2"/>
    <p:sldLayoutId id="2147483709"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24" r:id="rId16"/>
  </p:sldLayoutIdLst>
  <p:txStyles>
    <p:titleStyle>
      <a:lvl1pPr algn="ctr" rtl="0" eaLnBrk="0" fontAlgn="base" hangingPunct="0">
        <a:spcBef>
          <a:spcPct val="0"/>
        </a:spcBef>
        <a:spcAft>
          <a:spcPct val="0"/>
        </a:spcAft>
        <a:defRPr sz="3400" i="1">
          <a:solidFill>
            <a:schemeClr val="tx2"/>
          </a:solidFill>
          <a:latin typeface="+mj-lt"/>
          <a:ea typeface="+mj-ea"/>
          <a:cs typeface="+mj-cs"/>
        </a:defRPr>
      </a:lvl1pPr>
      <a:lvl2pPr algn="ctr" rtl="0" eaLnBrk="0" fontAlgn="base" hangingPunct="0">
        <a:spcBef>
          <a:spcPct val="0"/>
        </a:spcBef>
        <a:spcAft>
          <a:spcPct val="0"/>
        </a:spcAft>
        <a:defRPr sz="3400" i="1">
          <a:solidFill>
            <a:schemeClr val="tx2"/>
          </a:solidFill>
          <a:latin typeface="Times New Roman" pitchFamily="18" charset="0"/>
        </a:defRPr>
      </a:lvl2pPr>
      <a:lvl3pPr algn="ctr" rtl="0" eaLnBrk="0" fontAlgn="base" hangingPunct="0">
        <a:spcBef>
          <a:spcPct val="0"/>
        </a:spcBef>
        <a:spcAft>
          <a:spcPct val="0"/>
        </a:spcAft>
        <a:defRPr sz="3400" i="1">
          <a:solidFill>
            <a:schemeClr val="tx2"/>
          </a:solidFill>
          <a:latin typeface="Times New Roman" pitchFamily="18" charset="0"/>
        </a:defRPr>
      </a:lvl3pPr>
      <a:lvl4pPr algn="ctr" rtl="0" eaLnBrk="0" fontAlgn="base" hangingPunct="0">
        <a:spcBef>
          <a:spcPct val="0"/>
        </a:spcBef>
        <a:spcAft>
          <a:spcPct val="0"/>
        </a:spcAft>
        <a:defRPr sz="3400" i="1">
          <a:solidFill>
            <a:schemeClr val="tx2"/>
          </a:solidFill>
          <a:latin typeface="Times New Roman" pitchFamily="18" charset="0"/>
        </a:defRPr>
      </a:lvl4pPr>
      <a:lvl5pPr algn="ctr" rtl="0" eaLnBrk="0" fontAlgn="base" hangingPunct="0">
        <a:spcBef>
          <a:spcPct val="0"/>
        </a:spcBef>
        <a:spcAft>
          <a:spcPct val="0"/>
        </a:spcAft>
        <a:defRPr sz="3400" i="1">
          <a:solidFill>
            <a:schemeClr val="tx2"/>
          </a:solidFill>
          <a:latin typeface="Times New Roman" pitchFamily="18" charset="0"/>
        </a:defRPr>
      </a:lvl5pPr>
      <a:lvl6pPr marL="457200" algn="ctr" rtl="0" eaLnBrk="0" fontAlgn="base" hangingPunct="0">
        <a:spcBef>
          <a:spcPct val="0"/>
        </a:spcBef>
        <a:spcAft>
          <a:spcPct val="0"/>
        </a:spcAft>
        <a:defRPr sz="3400" i="1">
          <a:solidFill>
            <a:schemeClr val="tx2"/>
          </a:solidFill>
          <a:latin typeface="Times New Roman" pitchFamily="18" charset="0"/>
        </a:defRPr>
      </a:lvl6pPr>
      <a:lvl7pPr marL="914400" algn="ctr" rtl="0" eaLnBrk="0" fontAlgn="base" hangingPunct="0">
        <a:spcBef>
          <a:spcPct val="0"/>
        </a:spcBef>
        <a:spcAft>
          <a:spcPct val="0"/>
        </a:spcAft>
        <a:defRPr sz="3400" i="1">
          <a:solidFill>
            <a:schemeClr val="tx2"/>
          </a:solidFill>
          <a:latin typeface="Times New Roman" pitchFamily="18" charset="0"/>
        </a:defRPr>
      </a:lvl7pPr>
      <a:lvl8pPr marL="1371600" algn="ctr" rtl="0" eaLnBrk="0" fontAlgn="base" hangingPunct="0">
        <a:spcBef>
          <a:spcPct val="0"/>
        </a:spcBef>
        <a:spcAft>
          <a:spcPct val="0"/>
        </a:spcAft>
        <a:defRPr sz="3400" i="1">
          <a:solidFill>
            <a:schemeClr val="tx2"/>
          </a:solidFill>
          <a:latin typeface="Times New Roman" pitchFamily="18" charset="0"/>
        </a:defRPr>
      </a:lvl8pPr>
      <a:lvl9pPr marL="1828800" algn="ctr" rtl="0" eaLnBrk="0" fontAlgn="base" hangingPunct="0">
        <a:spcBef>
          <a:spcPct val="0"/>
        </a:spcBef>
        <a:spcAft>
          <a:spcPct val="0"/>
        </a:spcAft>
        <a:defRPr sz="3400" i="1">
          <a:solidFill>
            <a:schemeClr val="tx2"/>
          </a:solidFill>
          <a:latin typeface="Times New Roman" pitchFamily="18" charset="0"/>
        </a:defRPr>
      </a:lvl9pPr>
    </p:titleStyle>
    <p:bodyStyle>
      <a:lvl1pPr marL="342900" indent="-342900" algn="l" rtl="0" eaLnBrk="0" fontAlgn="base" hangingPunct="0">
        <a:spcBef>
          <a:spcPct val="20000"/>
        </a:spcBef>
        <a:spcAft>
          <a:spcPct val="50000"/>
        </a:spcAft>
        <a:buClr>
          <a:srgbClr val="FF3300"/>
        </a:buClr>
        <a:buSzPct val="80000"/>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2pPr>
      <a:lvl3pPr marL="11430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3pPr>
      <a:lvl4pPr marL="16002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4pPr>
      <a:lvl5pPr marL="20574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5pPr>
      <a:lvl6pPr marL="25146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6pPr>
      <a:lvl7pPr marL="29718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7pPr>
      <a:lvl8pPr marL="34290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8pPr>
      <a:lvl9pPr marL="3886200" indent="-228600" algn="l" rtl="0" eaLnBrk="0" fontAlgn="base" hangingPunct="0">
        <a:spcBef>
          <a:spcPct val="20000"/>
        </a:spcBef>
        <a:spcAft>
          <a:spcPct val="50000"/>
        </a:spcAft>
        <a:buClr>
          <a:srgbClr val="FF3300"/>
        </a:buClr>
        <a:buSzPct val="80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0D1BE-6AC7-4D00-A3A6-B6C18EC2BD40}" type="datetimeFigureOut">
              <a:rPr lang="en-US" smtClean="0"/>
              <a:pPr/>
              <a:t>6/1/2011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C16C3-1936-40B5-A236-5CDC47AF271A}" type="slidenum">
              <a:rPr lang="en-US" smtClean="0"/>
              <a:pPr/>
              <a:t>‹#›</a:t>
            </a:fld>
            <a:endParaRPr lang="en-US"/>
          </a:p>
        </p:txBody>
      </p:sp>
      <p:sp>
        <p:nvSpPr>
          <p:cNvPr id="7" name="Rectangle 6"/>
          <p:cNvSpPr/>
          <p:nvPr userDrawn="1"/>
        </p:nvSpPr>
        <p:spPr>
          <a:xfrm>
            <a:off x="0" y="6492240"/>
            <a:ext cx="3044952" cy="36576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Mike </a:t>
            </a:r>
            <a:r>
              <a:rPr lang="en-US" dirty="0" err="1" smtClean="0"/>
              <a:t>Ruohoniemi</a:t>
            </a:r>
            <a:r>
              <a:rPr lang="en-US" dirty="0" smtClean="0"/>
              <a:t> (</a:t>
            </a:r>
            <a:r>
              <a:rPr lang="en-US" dirty="0" err="1" smtClean="0"/>
              <a:t>Space@VT</a:t>
            </a:r>
            <a:r>
              <a:rPr lang="en-US" dirty="0" smtClean="0"/>
              <a: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0" y="1600200"/>
            <a:ext cx="9144000" cy="2590800"/>
          </a:xfrm>
        </p:spPr>
        <p:txBody>
          <a:bodyPr/>
          <a:lstStyle/>
          <a:p>
            <a:r>
              <a:rPr lang="en-US" sz="4400" dirty="0" smtClean="0"/>
              <a:t>Testing the </a:t>
            </a:r>
            <a:r>
              <a:rPr lang="en-US" sz="4400" dirty="0" err="1" smtClean="0"/>
              <a:t>Equipotential</a:t>
            </a:r>
            <a:r>
              <a:rPr lang="en-US" sz="4400" dirty="0" smtClean="0"/>
              <a:t> Magnetic Field Line Assumption Using </a:t>
            </a:r>
            <a:r>
              <a:rPr lang="en-US" sz="4400" dirty="0" err="1" smtClean="0"/>
              <a:t>Interhemispheric</a:t>
            </a:r>
            <a:r>
              <a:rPr lang="en-US" sz="4400" dirty="0" smtClean="0"/>
              <a:t> </a:t>
            </a:r>
            <a:r>
              <a:rPr lang="en-US" sz="4400" dirty="0" err="1" smtClean="0"/>
              <a:t>SuperDARN</a:t>
            </a:r>
            <a:r>
              <a:rPr lang="en-US" sz="4400" dirty="0" smtClean="0"/>
              <a:t> Measurements</a:t>
            </a:r>
            <a:endParaRPr lang="en-US" sz="4800" dirty="0"/>
          </a:p>
        </p:txBody>
      </p:sp>
      <p:sp>
        <p:nvSpPr>
          <p:cNvPr id="67587" name="Rectangle 3"/>
          <p:cNvSpPr>
            <a:spLocks noGrp="1" noChangeArrowheads="1"/>
          </p:cNvSpPr>
          <p:nvPr>
            <p:ph type="subTitle" idx="1"/>
          </p:nvPr>
        </p:nvSpPr>
        <p:spPr>
          <a:xfrm>
            <a:off x="381000" y="4495800"/>
            <a:ext cx="8001000" cy="1905000"/>
          </a:xfrm>
        </p:spPr>
        <p:txBody>
          <a:bodyPr/>
          <a:lstStyle/>
          <a:p>
            <a:pPr algn="l" defTabSz="982663">
              <a:lnSpc>
                <a:spcPct val="90000"/>
              </a:lnSpc>
              <a:spcBef>
                <a:spcPct val="0"/>
              </a:spcBef>
            </a:pPr>
            <a:r>
              <a:rPr lang="en-US" sz="2000" b="1" dirty="0">
                <a:cs typeface="Times New Roman" pitchFamily="18" charset="0"/>
              </a:rPr>
              <a:t>Joseph </a:t>
            </a:r>
            <a:r>
              <a:rPr lang="en-US" sz="2000" b="1" dirty="0" smtClean="0">
                <a:cs typeface="Times New Roman" pitchFamily="18" charset="0"/>
              </a:rPr>
              <a:t>Baker</a:t>
            </a:r>
            <a:r>
              <a:rPr lang="en-US" sz="2000" b="1" baseline="30000" dirty="0" smtClean="0">
                <a:cs typeface="Times New Roman" pitchFamily="18" charset="0"/>
              </a:rPr>
              <a:t>1</a:t>
            </a:r>
            <a:r>
              <a:rPr lang="en-US" sz="2000" b="1" dirty="0" smtClean="0">
                <a:cs typeface="Times New Roman" pitchFamily="18" charset="0"/>
              </a:rPr>
              <a:t>, </a:t>
            </a:r>
            <a:r>
              <a:rPr lang="en-US" sz="2000" b="1" dirty="0" smtClean="0">
                <a:cs typeface="Times New Roman" pitchFamily="18" charset="0"/>
              </a:rPr>
              <a:t>Bharat </a:t>
            </a:r>
            <a:r>
              <a:rPr lang="en-US" sz="2000" b="1" dirty="0" smtClean="0">
                <a:cs typeface="Times New Roman" pitchFamily="18" charset="0"/>
              </a:rPr>
              <a:t>Kunduri</a:t>
            </a:r>
            <a:r>
              <a:rPr lang="en-US" sz="2000" b="1" baseline="30000" dirty="0" smtClean="0">
                <a:cs typeface="Times New Roman" pitchFamily="18" charset="0"/>
              </a:rPr>
              <a:t>1</a:t>
            </a:r>
            <a:r>
              <a:rPr lang="en-US" sz="2000" b="1" dirty="0" smtClean="0">
                <a:cs typeface="Times New Roman" pitchFamily="18" charset="0"/>
              </a:rPr>
              <a:t>, </a:t>
            </a:r>
            <a:r>
              <a:rPr lang="en-US" sz="2000" b="1" dirty="0" err="1" smtClean="0">
                <a:cs typeface="Times New Roman" pitchFamily="18" charset="0"/>
              </a:rPr>
              <a:t>Lasse</a:t>
            </a:r>
            <a:r>
              <a:rPr lang="en-US" sz="2000" b="1" dirty="0" smtClean="0">
                <a:cs typeface="Times New Roman" pitchFamily="18" charset="0"/>
              </a:rPr>
              <a:t> </a:t>
            </a:r>
            <a:r>
              <a:rPr lang="en-US" sz="2000" b="1" dirty="0" smtClean="0">
                <a:cs typeface="Times New Roman" pitchFamily="18" charset="0"/>
              </a:rPr>
              <a:t>Clausen</a:t>
            </a:r>
            <a:r>
              <a:rPr lang="en-US" sz="2000" b="1" baseline="30000" dirty="0" smtClean="0">
                <a:cs typeface="Times New Roman" pitchFamily="18" charset="0"/>
              </a:rPr>
              <a:t>1</a:t>
            </a:r>
            <a:r>
              <a:rPr lang="en-US" sz="2000" b="1" dirty="0" smtClean="0">
                <a:cs typeface="Times New Roman" pitchFamily="18" charset="0"/>
              </a:rPr>
              <a:t>, </a:t>
            </a:r>
            <a:r>
              <a:rPr lang="en-US" sz="2000" b="1" dirty="0" smtClean="0">
                <a:cs typeface="Times New Roman" pitchFamily="18" charset="0"/>
              </a:rPr>
              <a:t>Mike </a:t>
            </a:r>
            <a:r>
              <a:rPr lang="en-US" sz="2000" b="1" dirty="0" smtClean="0">
                <a:cs typeface="Times New Roman" pitchFamily="18" charset="0"/>
              </a:rPr>
              <a:t>Ruohoniemi</a:t>
            </a:r>
            <a:r>
              <a:rPr lang="en-US" sz="2000" b="1" baseline="30000" dirty="0" smtClean="0">
                <a:cs typeface="Times New Roman" pitchFamily="18" charset="0"/>
              </a:rPr>
              <a:t>1</a:t>
            </a:r>
            <a:r>
              <a:rPr lang="en-US" sz="2000" i="1" dirty="0" smtClean="0">
                <a:cs typeface="Times New Roman" pitchFamily="18" charset="0"/>
              </a:rPr>
              <a:t> </a:t>
            </a:r>
            <a:r>
              <a:rPr lang="en-US" sz="2000" b="1" dirty="0" smtClean="0">
                <a:cs typeface="Times New Roman" pitchFamily="18" charset="0"/>
              </a:rPr>
              <a:t>Adrian Grocott</a:t>
            </a:r>
            <a:r>
              <a:rPr lang="en-US" sz="2000" b="1" baseline="30000" dirty="0" smtClean="0">
                <a:cs typeface="Times New Roman" pitchFamily="18" charset="0"/>
              </a:rPr>
              <a:t>2</a:t>
            </a:r>
            <a:r>
              <a:rPr lang="en-US" sz="2000" b="1" dirty="0" smtClean="0">
                <a:cs typeface="Times New Roman" pitchFamily="18" charset="0"/>
              </a:rPr>
              <a:t>, </a:t>
            </a:r>
            <a:r>
              <a:rPr lang="en-US" sz="2000" b="1" dirty="0" err="1" smtClean="0">
                <a:cs typeface="Times New Roman" pitchFamily="18" charset="0"/>
              </a:rPr>
              <a:t>Mervyn</a:t>
            </a:r>
            <a:r>
              <a:rPr lang="en-US" sz="2000" b="1" dirty="0" smtClean="0">
                <a:cs typeface="Times New Roman" pitchFamily="18" charset="0"/>
              </a:rPr>
              <a:t> Freeman</a:t>
            </a:r>
            <a:r>
              <a:rPr lang="en-US" sz="2000" b="1" baseline="30000" dirty="0" smtClean="0">
                <a:cs typeface="Times New Roman" pitchFamily="18" charset="0"/>
              </a:rPr>
              <a:t>3</a:t>
            </a:r>
          </a:p>
          <a:p>
            <a:pPr algn="l" defTabSz="982663">
              <a:lnSpc>
                <a:spcPct val="90000"/>
              </a:lnSpc>
              <a:spcBef>
                <a:spcPct val="0"/>
              </a:spcBef>
            </a:pPr>
            <a:endParaRPr lang="en-US" sz="2000" b="1" baseline="30000" dirty="0" smtClean="0">
              <a:cs typeface="Times New Roman" pitchFamily="18" charset="0"/>
            </a:endParaRPr>
          </a:p>
          <a:p>
            <a:pPr algn="l" defTabSz="982663">
              <a:lnSpc>
                <a:spcPct val="90000"/>
              </a:lnSpc>
              <a:spcBef>
                <a:spcPct val="0"/>
              </a:spcBef>
            </a:pPr>
            <a:r>
              <a:rPr lang="en-US" sz="2000" i="1" baseline="30000" dirty="0" smtClean="0">
                <a:cs typeface="Times New Roman" pitchFamily="18" charset="0"/>
              </a:rPr>
              <a:t>1</a:t>
            </a:r>
            <a:r>
              <a:rPr lang="en-US" sz="2000" i="1" dirty="0" smtClean="0">
                <a:cs typeface="Times New Roman" pitchFamily="18" charset="0"/>
              </a:rPr>
              <a:t>Virginia Tech, </a:t>
            </a:r>
            <a:r>
              <a:rPr lang="en-US" sz="2000" i="1" baseline="30000" dirty="0" smtClean="0">
                <a:cs typeface="Times New Roman" pitchFamily="18" charset="0"/>
              </a:rPr>
              <a:t>2</a:t>
            </a:r>
            <a:r>
              <a:rPr lang="en-US" sz="2000" i="1" dirty="0" smtClean="0">
                <a:cs typeface="Times New Roman" pitchFamily="18" charset="0"/>
              </a:rPr>
              <a:t>University of Leicester, </a:t>
            </a:r>
            <a:r>
              <a:rPr lang="en-US" sz="2000" i="1" baseline="30000" dirty="0" smtClean="0">
                <a:cs typeface="Times New Roman" pitchFamily="18" charset="0"/>
              </a:rPr>
              <a:t>3</a:t>
            </a:r>
            <a:r>
              <a:rPr lang="en-US" sz="2000" i="1" dirty="0" smtClean="0">
                <a:cs typeface="Times New Roman" pitchFamily="18" charset="0"/>
              </a:rPr>
              <a:t>British Antarctic Survey</a:t>
            </a:r>
          </a:p>
          <a:p>
            <a:pPr algn="l" defTabSz="982663">
              <a:lnSpc>
                <a:spcPct val="90000"/>
              </a:lnSpc>
              <a:spcBef>
                <a:spcPct val="0"/>
              </a:spcBef>
            </a:pPr>
            <a:endParaRPr lang="en-US" sz="2000" b="1" baseline="30000" dirty="0">
              <a:cs typeface="Times New Roman" pitchFamily="18" charset="0"/>
            </a:endParaRPr>
          </a:p>
          <a:p>
            <a:pPr algn="l" defTabSz="982663">
              <a:lnSpc>
                <a:spcPct val="90000"/>
              </a:lnSpc>
              <a:spcBef>
                <a:spcPct val="0"/>
              </a:spcBef>
            </a:pPr>
            <a:endParaRPr lang="en-US" sz="1300" b="1" dirty="0">
              <a:cs typeface="Times New Roman" pitchFamily="18" charset="0"/>
            </a:endParaRPr>
          </a:p>
          <a:p>
            <a:pPr algn="l" defTabSz="982663">
              <a:lnSpc>
                <a:spcPct val="90000"/>
              </a:lnSpc>
              <a:spcBef>
                <a:spcPct val="0"/>
              </a:spcBef>
            </a:pPr>
            <a:endParaRPr lang="en-US" sz="1300" b="1" dirty="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47800" y="152400"/>
            <a:ext cx="6388100" cy="744538"/>
          </a:xfrm>
          <a:noFill/>
          <a:ln/>
        </p:spPr>
        <p:txBody>
          <a:bodyPr/>
          <a:lstStyle/>
          <a:p>
            <a:pPr defTabSz="982663"/>
            <a:r>
              <a:rPr lang="en-US" sz="4400" dirty="0" smtClean="0"/>
              <a:t>Southward IMF</a:t>
            </a:r>
            <a:endParaRPr lang="en-US" sz="4400" dirty="0"/>
          </a:p>
        </p:txBody>
      </p:sp>
      <p:pic>
        <p:nvPicPr>
          <p:cNvPr id="6" name="Content Placeholder 5" descr="figure12.jpg"/>
          <p:cNvPicPr>
            <a:picLocks noGrp="1" noChangeAspect="1"/>
          </p:cNvPicPr>
          <p:nvPr>
            <p:ph idx="1"/>
          </p:nvPr>
        </p:nvPicPr>
        <p:blipFill>
          <a:blip r:embed="rId3" cstate="print"/>
          <a:srcRect t="10959"/>
          <a:stretch>
            <a:fillRect/>
          </a:stretch>
        </p:blipFill>
        <p:spPr>
          <a:xfrm>
            <a:off x="0" y="1161610"/>
            <a:ext cx="9144000" cy="53153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47800" y="152400"/>
            <a:ext cx="6388100" cy="744538"/>
          </a:xfrm>
          <a:noFill/>
          <a:ln/>
        </p:spPr>
        <p:txBody>
          <a:bodyPr/>
          <a:lstStyle/>
          <a:p>
            <a:pPr defTabSz="982663"/>
            <a:r>
              <a:rPr lang="en-US" sz="4400" dirty="0" smtClean="0"/>
              <a:t>Northward IMF</a:t>
            </a:r>
            <a:endParaRPr lang="en-US" sz="4400" dirty="0"/>
          </a:p>
        </p:txBody>
      </p:sp>
      <p:pic>
        <p:nvPicPr>
          <p:cNvPr id="5" name="Content Placeholder 4" descr="figure11.jpg"/>
          <p:cNvPicPr>
            <a:picLocks noGrp="1" noChangeAspect="1"/>
          </p:cNvPicPr>
          <p:nvPr>
            <p:ph idx="1"/>
          </p:nvPr>
        </p:nvPicPr>
        <p:blipFill>
          <a:blip r:embed="rId3" cstate="print"/>
          <a:srcRect t="9459"/>
          <a:stretch>
            <a:fillRect/>
          </a:stretch>
        </p:blipFill>
        <p:spPr>
          <a:xfrm>
            <a:off x="0" y="1143000"/>
            <a:ext cx="9144000" cy="5334000"/>
          </a:xfrm>
        </p:spPr>
      </p:pic>
      <p:sp>
        <p:nvSpPr>
          <p:cNvPr id="6" name="Text Box 5"/>
          <p:cNvSpPr txBox="1">
            <a:spLocks noChangeArrowheads="1"/>
          </p:cNvSpPr>
          <p:nvPr/>
        </p:nvSpPr>
        <p:spPr bwMode="auto">
          <a:xfrm>
            <a:off x="1752600" y="1143000"/>
            <a:ext cx="1481137" cy="315912"/>
          </a:xfrm>
          <a:prstGeom prst="rect">
            <a:avLst/>
          </a:prstGeom>
          <a:solidFill>
            <a:srgbClr val="FF9900"/>
          </a:solidFill>
          <a:ln w="12700">
            <a:noFill/>
            <a:miter lim="800000"/>
            <a:headEnd type="none" w="sm" len="sm"/>
            <a:tailEnd type="none" w="sm" len="sm"/>
          </a:ln>
          <a:effectLst/>
        </p:spPr>
        <p:txBody>
          <a:bodyPr lIns="85112" tIns="42556" rIns="85112" bIns="42556">
            <a:spAutoFit/>
          </a:bodyPr>
          <a:lstStyle/>
          <a:p>
            <a:pPr defTabSz="850900"/>
            <a:r>
              <a:rPr lang="en-US" sz="1500" dirty="0"/>
              <a:t>Reverse cells??</a:t>
            </a:r>
          </a:p>
        </p:txBody>
      </p:sp>
      <p:sp>
        <p:nvSpPr>
          <p:cNvPr id="7" name="Text Box 5"/>
          <p:cNvSpPr txBox="1">
            <a:spLocks noChangeArrowheads="1"/>
          </p:cNvSpPr>
          <p:nvPr/>
        </p:nvSpPr>
        <p:spPr bwMode="auto">
          <a:xfrm>
            <a:off x="5986463" y="1131888"/>
            <a:ext cx="1481137" cy="315912"/>
          </a:xfrm>
          <a:prstGeom prst="rect">
            <a:avLst/>
          </a:prstGeom>
          <a:solidFill>
            <a:srgbClr val="FF9900"/>
          </a:solidFill>
          <a:ln w="12700">
            <a:noFill/>
            <a:miter lim="800000"/>
            <a:headEnd type="none" w="sm" len="sm"/>
            <a:tailEnd type="none" w="sm" len="sm"/>
          </a:ln>
          <a:effectLst/>
        </p:spPr>
        <p:txBody>
          <a:bodyPr lIns="85112" tIns="42556" rIns="85112" bIns="42556">
            <a:spAutoFit/>
          </a:bodyPr>
          <a:lstStyle/>
          <a:p>
            <a:pPr defTabSz="850900"/>
            <a:r>
              <a:rPr lang="en-US" sz="1500" dirty="0"/>
              <a:t>Reverse </a:t>
            </a:r>
            <a:r>
              <a:rPr lang="en-US" sz="1500" dirty="0" smtClean="0"/>
              <a:t>cells!!</a:t>
            </a:r>
            <a:endParaRPr lang="en-US"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667000"/>
            <a:ext cx="8228160" cy="1144921"/>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err="1" smtClean="0"/>
              <a:t>Interhemispheric</a:t>
            </a:r>
            <a:r>
              <a:rPr lang="en-US" sz="4400" b="1" dirty="0" smtClean="0"/>
              <a:t> </a:t>
            </a:r>
            <a:r>
              <a:rPr lang="en-US" sz="4400" b="1" dirty="0" err="1" smtClean="0"/>
              <a:t>SuperDARN</a:t>
            </a:r>
            <a:r>
              <a:rPr lang="en-US" sz="4400" b="1" dirty="0" smtClean="0"/>
              <a:t> Study</a:t>
            </a:r>
            <a:endParaRPr lang="en-US" sz="44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Conjugate Radar FOVs</a:t>
            </a:r>
            <a:endParaRPr lang="en-US" sz="4400" dirty="0"/>
          </a:p>
        </p:txBody>
      </p:sp>
      <p:pic>
        <p:nvPicPr>
          <p:cNvPr id="4" name="Picture 2" descr="C:\Users\bakerjb\Documents\sd2011\plots\conj_NS_FOV_pg2.png"/>
          <p:cNvPicPr>
            <a:picLocks noChangeAspect="1" noChangeArrowheads="1"/>
          </p:cNvPicPr>
          <p:nvPr/>
        </p:nvPicPr>
        <p:blipFill>
          <a:blip r:embed="rId2" cstate="print"/>
          <a:srcRect l="16561" t="11685"/>
          <a:stretch>
            <a:fillRect/>
          </a:stretch>
        </p:blipFill>
        <p:spPr bwMode="auto">
          <a:xfrm>
            <a:off x="0" y="1219200"/>
            <a:ext cx="4343400" cy="3048000"/>
          </a:xfrm>
          <a:prstGeom prst="rect">
            <a:avLst/>
          </a:prstGeom>
          <a:noFill/>
        </p:spPr>
      </p:pic>
      <p:pic>
        <p:nvPicPr>
          <p:cNvPr id="5" name="Picture 4" descr="wall-fir_fov.PNG"/>
          <p:cNvPicPr/>
          <p:nvPr/>
        </p:nvPicPr>
        <p:blipFill>
          <a:blip r:embed="rId3" cstate="print"/>
          <a:srcRect l="20127" t="11003"/>
          <a:stretch>
            <a:fillRect/>
          </a:stretch>
        </p:blipFill>
        <p:spPr>
          <a:xfrm>
            <a:off x="4648200" y="1219200"/>
            <a:ext cx="4191000" cy="3048000"/>
          </a:xfrm>
          <a:prstGeom prst="rect">
            <a:avLst/>
          </a:prstGeom>
        </p:spPr>
      </p:pic>
      <p:sp>
        <p:nvSpPr>
          <p:cNvPr id="6" name="Rectangle 3"/>
          <p:cNvSpPr txBox="1">
            <a:spLocks noChangeArrowheads="1"/>
          </p:cNvSpPr>
          <p:nvPr/>
        </p:nvSpPr>
        <p:spPr bwMode="auto">
          <a:xfrm>
            <a:off x="0" y="4419600"/>
            <a:ext cx="8991600" cy="23622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algn="just" defTabSz="982663">
              <a:spcBef>
                <a:spcPts val="0"/>
              </a:spcBef>
              <a:spcAft>
                <a:spcPts val="600"/>
              </a:spcAft>
              <a:buClr>
                <a:srgbClr val="FF3300"/>
              </a:buClr>
              <a:buSzPct val="80000"/>
              <a:buFont typeface="Wingdings" pitchFamily="2" charset="2"/>
              <a:buChar char="l"/>
            </a:pPr>
            <a:r>
              <a:rPr lang="en-US" sz="1800" kern="0" dirty="0" smtClean="0">
                <a:latin typeface="+mn-lt"/>
              </a:rPr>
              <a:t>The validity of the </a:t>
            </a:r>
            <a:r>
              <a:rPr lang="en-US" sz="1800" kern="0" dirty="0" err="1" smtClean="0">
                <a:latin typeface="+mn-lt"/>
              </a:rPr>
              <a:t>equipotential</a:t>
            </a:r>
            <a:r>
              <a:rPr lang="en-US" sz="1800" kern="0" dirty="0" smtClean="0">
                <a:latin typeface="+mn-lt"/>
              </a:rPr>
              <a:t> assumption can also be examined using  </a:t>
            </a:r>
            <a:r>
              <a:rPr lang="en-US" sz="1800" kern="0" dirty="0" err="1" smtClean="0">
                <a:latin typeface="+mn-lt"/>
              </a:rPr>
              <a:t>SuperDARN</a:t>
            </a:r>
            <a:r>
              <a:rPr lang="en-US" sz="1800" kern="0" dirty="0" smtClean="0">
                <a:latin typeface="+mn-lt"/>
              </a:rPr>
              <a:t> radars with nominally conjugate fields-of-view:</a:t>
            </a:r>
          </a:p>
          <a:p>
            <a:pPr marL="833438" lvl="1" indent="-342900" algn="just" defTabSz="982663">
              <a:spcBef>
                <a:spcPts val="0"/>
              </a:spcBef>
              <a:spcAft>
                <a:spcPts val="600"/>
              </a:spcAft>
              <a:buClr>
                <a:srgbClr val="FF3300"/>
              </a:buClr>
              <a:buSzPct val="80000"/>
              <a:buFont typeface="Wingdings" pitchFamily="2" charset="2"/>
              <a:buChar char="l"/>
            </a:pPr>
            <a:r>
              <a:rPr lang="en-US" sz="1800" kern="0" noProof="0" dirty="0" smtClean="0">
                <a:latin typeface="+mn-lt"/>
              </a:rPr>
              <a:t>KSR-UNW</a:t>
            </a:r>
            <a:r>
              <a:rPr lang="en-US" sz="1800" kern="0" dirty="0" smtClean="0">
                <a:latin typeface="+mn-lt"/>
              </a:rPr>
              <a:t>, FIR-WAL, HAN-KER, GBR-HAL, STO-SYS, PYK-SYE</a:t>
            </a:r>
          </a:p>
          <a:p>
            <a:pPr marL="376238" indent="-342900" algn="just" defTabSz="982663">
              <a:spcBef>
                <a:spcPts val="0"/>
              </a:spcBef>
              <a:spcAft>
                <a:spcPts val="600"/>
              </a:spcAft>
              <a:buClr>
                <a:srgbClr val="FF3300"/>
              </a:buClr>
              <a:buSzPct val="80000"/>
              <a:buFont typeface="Wingdings" pitchFamily="2" charset="2"/>
              <a:buChar char="l"/>
            </a:pPr>
            <a:r>
              <a:rPr lang="en-US" sz="1800" u="sng" kern="0" dirty="0" smtClean="0">
                <a:latin typeface="+mn-lt"/>
              </a:rPr>
              <a:t>APPROACH</a:t>
            </a:r>
            <a:r>
              <a:rPr lang="en-US" sz="1800" kern="0" dirty="0" smtClean="0">
                <a:latin typeface="+mn-lt"/>
              </a:rPr>
              <a:t>: Identify periods when </a:t>
            </a:r>
            <a:r>
              <a:rPr lang="en-US" sz="1800" kern="0" dirty="0" err="1" smtClean="0">
                <a:latin typeface="+mn-lt"/>
              </a:rPr>
              <a:t>ionospheric</a:t>
            </a:r>
            <a:r>
              <a:rPr lang="en-US" sz="1800" kern="0" dirty="0" smtClean="0">
                <a:latin typeface="+mn-lt"/>
              </a:rPr>
              <a:t> scatter is observed by conjugate radars in both hemispheres simultaneously and examine the consistency between the flows.</a:t>
            </a:r>
          </a:p>
          <a:p>
            <a:pPr marL="376238" indent="-342900" algn="just" defTabSz="982663">
              <a:spcBef>
                <a:spcPts val="0"/>
              </a:spcBef>
              <a:spcAft>
                <a:spcPts val="600"/>
              </a:spcAft>
              <a:buClr>
                <a:srgbClr val="FF3300"/>
              </a:buClr>
              <a:buSzPct val="80000"/>
              <a:buFont typeface="Wingdings" pitchFamily="2" charset="2"/>
              <a:buChar char="l"/>
            </a:pPr>
            <a:r>
              <a:rPr lang="en-US" sz="1800" kern="0" dirty="0" smtClean="0">
                <a:latin typeface="+mn-lt"/>
              </a:rPr>
              <a:t>NOTE: Inconsistencies might be expected for relatively large IMF </a:t>
            </a:r>
            <a:r>
              <a:rPr lang="en-US" sz="1800" kern="0" dirty="0" err="1" smtClean="0">
                <a:latin typeface="+mn-lt"/>
              </a:rPr>
              <a:t>Bx</a:t>
            </a:r>
            <a:r>
              <a:rPr lang="en-US" sz="1800" kern="0" dirty="0" smtClean="0">
                <a:latin typeface="+mn-lt"/>
              </a:rPr>
              <a:t> and By conditions.  </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20070523: 1040-1042 UT</a:t>
            </a:r>
            <a:endParaRPr lang="en-US" sz="4400" dirty="0"/>
          </a:p>
        </p:txBody>
      </p:sp>
      <p:pic>
        <p:nvPicPr>
          <p:cNvPr id="5" name="Content Placeholder 4" descr="20070523.1040.south.cnvmap.png"/>
          <p:cNvPicPr>
            <a:picLocks noGrp="1" noChangeAspect="1"/>
          </p:cNvPicPr>
          <p:nvPr>
            <p:ph idx="1"/>
          </p:nvPr>
        </p:nvPicPr>
        <p:blipFill>
          <a:blip r:embed="rId3" cstate="print"/>
          <a:stretch>
            <a:fillRect/>
          </a:stretch>
        </p:blipFill>
        <p:spPr>
          <a:xfrm>
            <a:off x="0" y="1219200"/>
            <a:ext cx="4574674" cy="4495800"/>
          </a:xfrm>
        </p:spPr>
      </p:pic>
      <p:pic>
        <p:nvPicPr>
          <p:cNvPr id="6" name="Picture 5" descr="20070523.1040.north.cnvmap.png"/>
          <p:cNvPicPr>
            <a:picLocks noChangeAspect="1"/>
          </p:cNvPicPr>
          <p:nvPr/>
        </p:nvPicPr>
        <p:blipFill>
          <a:blip r:embed="rId4" cstate="print"/>
          <a:stretch>
            <a:fillRect/>
          </a:stretch>
        </p:blipFill>
        <p:spPr>
          <a:xfrm>
            <a:off x="4648200" y="1219200"/>
            <a:ext cx="4495800" cy="4495800"/>
          </a:xfrm>
          <a:prstGeom prst="rect">
            <a:avLst/>
          </a:prstGeom>
        </p:spPr>
      </p:pic>
      <p:sp>
        <p:nvSpPr>
          <p:cNvPr id="7" name="Rectangle 3"/>
          <p:cNvSpPr txBox="1">
            <a:spLocks noChangeArrowheads="1"/>
          </p:cNvSpPr>
          <p:nvPr/>
        </p:nvSpPr>
        <p:spPr bwMode="auto">
          <a:xfrm>
            <a:off x="0" y="57912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C</a:t>
            </a:r>
            <a:r>
              <a:rPr lang="en-US" sz="1800" kern="0" dirty="0" smtClean="0">
                <a:latin typeface="+mn-lt"/>
              </a:rPr>
              <a:t>onvection in the noon throat is substantially stronger in the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IMF is dominantly southward but also with a substantial negative By value</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20070523: 9-11 UT</a:t>
            </a:r>
            <a:endParaRPr lang="en-US" sz="4400" dirty="0"/>
          </a:p>
        </p:txBody>
      </p:sp>
      <p:sp>
        <p:nvSpPr>
          <p:cNvPr id="7" name="TextBox 6"/>
          <p:cNvSpPr txBox="1"/>
          <p:nvPr/>
        </p:nvSpPr>
        <p:spPr>
          <a:xfrm>
            <a:off x="6668928" y="1600200"/>
            <a:ext cx="1789272" cy="338554"/>
          </a:xfrm>
          <a:prstGeom prst="rect">
            <a:avLst/>
          </a:prstGeom>
          <a:noFill/>
        </p:spPr>
        <p:txBody>
          <a:bodyPr wrap="none" rtlCol="0">
            <a:spAutoFit/>
          </a:bodyPr>
          <a:lstStyle/>
          <a:p>
            <a:r>
              <a:rPr lang="en-US" dirty="0" err="1" smtClean="0"/>
              <a:t>Pykkvibaer</a:t>
            </a:r>
            <a:r>
              <a:rPr lang="en-US" dirty="0" smtClean="0"/>
              <a:t> beam-8</a:t>
            </a:r>
            <a:endParaRPr lang="en-US" dirty="0"/>
          </a:p>
        </p:txBody>
      </p:sp>
      <p:sp>
        <p:nvSpPr>
          <p:cNvPr id="8" name="TextBox 7"/>
          <p:cNvSpPr txBox="1"/>
          <p:nvPr/>
        </p:nvSpPr>
        <p:spPr>
          <a:xfrm>
            <a:off x="6629400" y="2895600"/>
            <a:ext cx="1816523" cy="338554"/>
          </a:xfrm>
          <a:prstGeom prst="rect">
            <a:avLst/>
          </a:prstGeom>
          <a:noFill/>
        </p:spPr>
        <p:txBody>
          <a:bodyPr wrap="none" rtlCol="0">
            <a:spAutoFit/>
          </a:bodyPr>
          <a:lstStyle/>
          <a:p>
            <a:r>
              <a:rPr lang="en-US" dirty="0" smtClean="0"/>
              <a:t>Syowa East beam-8</a:t>
            </a:r>
            <a:endParaRPr lang="en-US" dirty="0"/>
          </a:p>
        </p:txBody>
      </p:sp>
      <p:grpSp>
        <p:nvGrpSpPr>
          <p:cNvPr id="14" name="Group 15"/>
          <p:cNvGrpSpPr/>
          <p:nvPr/>
        </p:nvGrpSpPr>
        <p:grpSpPr>
          <a:xfrm>
            <a:off x="0" y="1219200"/>
            <a:ext cx="6324600" cy="5257800"/>
            <a:chOff x="1981200" y="1219200"/>
            <a:chExt cx="4724400" cy="5257800"/>
          </a:xfrm>
        </p:grpSpPr>
        <p:pic>
          <p:nvPicPr>
            <p:cNvPr id="3" name="Picture 2" descr="20070523.0900.han.time.b8.png"/>
            <p:cNvPicPr>
              <a:picLocks noChangeAspect="1"/>
            </p:cNvPicPr>
            <p:nvPr/>
          </p:nvPicPr>
          <p:blipFill>
            <a:blip r:embed="rId2" cstate="print"/>
            <a:srcRect l="5752" t="52222" r="5098" b="28889"/>
            <a:stretch>
              <a:fillRect/>
            </a:stretch>
          </p:blipFill>
          <p:spPr>
            <a:xfrm>
              <a:off x="1981200" y="1219200"/>
              <a:ext cx="4724400" cy="1371600"/>
            </a:xfrm>
            <a:prstGeom prst="rect">
              <a:avLst/>
            </a:prstGeom>
          </p:spPr>
        </p:pic>
        <p:grpSp>
          <p:nvGrpSpPr>
            <p:cNvPr id="15" name="Group 14"/>
            <p:cNvGrpSpPr/>
            <p:nvPr/>
          </p:nvGrpSpPr>
          <p:grpSpPr>
            <a:xfrm>
              <a:off x="1981200" y="2590800"/>
              <a:ext cx="4724400" cy="3886200"/>
              <a:chOff x="1981200" y="2590800"/>
              <a:chExt cx="4724400" cy="3886200"/>
            </a:xfrm>
          </p:grpSpPr>
          <p:pic>
            <p:nvPicPr>
              <p:cNvPr id="4" name="Picture 3" descr="20070523.0900.sye.time.b8.png"/>
              <p:cNvPicPr>
                <a:picLocks noChangeAspect="1"/>
              </p:cNvPicPr>
              <p:nvPr/>
            </p:nvPicPr>
            <p:blipFill>
              <a:blip r:embed="rId3" cstate="print"/>
              <a:srcRect l="3660" t="52222" r="4314" b="28889"/>
              <a:stretch>
                <a:fillRect/>
              </a:stretch>
            </p:blipFill>
            <p:spPr>
              <a:xfrm>
                <a:off x="1981200" y="2590800"/>
                <a:ext cx="4724400" cy="1447800"/>
              </a:xfrm>
              <a:prstGeom prst="rect">
                <a:avLst/>
              </a:prstGeom>
            </p:spPr>
          </p:pic>
          <p:pic>
            <p:nvPicPr>
              <p:cNvPr id="5" name="Picture 4" descr="20070523_OMNI_HRO_1MIN_18335_000_IMF.png"/>
              <p:cNvPicPr>
                <a:picLocks noChangeAspect="1"/>
              </p:cNvPicPr>
              <p:nvPr/>
            </p:nvPicPr>
            <p:blipFill>
              <a:blip r:embed="rId4" cstate="print"/>
              <a:srcRect l="4802" t="6094" r="10973" b="5556"/>
              <a:stretch>
                <a:fillRect/>
              </a:stretch>
            </p:blipFill>
            <p:spPr>
              <a:xfrm>
                <a:off x="1981200" y="4038600"/>
                <a:ext cx="4724400" cy="2438400"/>
              </a:xfrm>
              <a:prstGeom prst="rect">
                <a:avLst/>
              </a:prstGeom>
            </p:spPr>
          </p:pic>
          <p:cxnSp>
            <p:nvCxnSpPr>
              <p:cNvPr id="9" name="Straight Connector 8"/>
              <p:cNvCxnSpPr/>
              <p:nvPr/>
            </p:nvCxnSpPr>
            <p:spPr bwMode="auto">
              <a:xfrm>
                <a:off x="2607325" y="4267200"/>
                <a:ext cx="3415229"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a:off x="2607325" y="4953000"/>
                <a:ext cx="3415229" cy="0"/>
              </a:xfrm>
              <a:prstGeom prst="line">
                <a:avLst/>
              </a:prstGeom>
              <a:solidFill>
                <a:schemeClr val="accent1"/>
              </a:solidFill>
              <a:ln w="12700" cap="flat" cmpd="sng" algn="ctr">
                <a:solidFill>
                  <a:schemeClr val="tx1"/>
                </a:solidFill>
                <a:prstDash val="dash"/>
                <a:round/>
                <a:headEnd type="none" w="sm" len="sm"/>
                <a:tailEnd type="none" w="sm" len="sm"/>
              </a:ln>
              <a:effectLst/>
            </p:spPr>
          </p:cxnSp>
        </p:grpSp>
        <p:cxnSp>
          <p:nvCxnSpPr>
            <p:cNvPr id="6" name="Straight Connector 5"/>
            <p:cNvCxnSpPr/>
            <p:nvPr/>
          </p:nvCxnSpPr>
          <p:spPr bwMode="auto">
            <a:xfrm rot="5400000">
              <a:off x="2824449" y="3848100"/>
              <a:ext cx="5257800" cy="0"/>
            </a:xfrm>
            <a:prstGeom prst="line">
              <a:avLst/>
            </a:prstGeom>
            <a:solidFill>
              <a:schemeClr val="accent1"/>
            </a:solidFill>
            <a:ln w="44450" cap="flat" cmpd="sng" algn="ctr">
              <a:solidFill>
                <a:schemeClr val="tx1"/>
              </a:solidFill>
              <a:prstDash val="solid"/>
              <a:round/>
              <a:headEnd type="none" w="sm" len="sm"/>
              <a:tailEnd type="none" w="sm" len="sm"/>
            </a:ln>
            <a:effectLst/>
          </p:spPr>
        </p:cxnSp>
      </p:grpSp>
      <p:sp>
        <p:nvSpPr>
          <p:cNvPr id="11" name="TextBox 10"/>
          <p:cNvSpPr txBox="1"/>
          <p:nvPr/>
        </p:nvSpPr>
        <p:spPr>
          <a:xfrm>
            <a:off x="6629400" y="4309646"/>
            <a:ext cx="1784463" cy="338554"/>
          </a:xfrm>
          <a:prstGeom prst="rect">
            <a:avLst/>
          </a:prstGeom>
          <a:noFill/>
        </p:spPr>
        <p:txBody>
          <a:bodyPr wrap="none" rtlCol="0">
            <a:spAutoFit/>
          </a:bodyPr>
          <a:lstStyle/>
          <a:p>
            <a:r>
              <a:rPr lang="en-US" dirty="0" smtClean="0"/>
              <a:t>Positive </a:t>
            </a:r>
            <a:r>
              <a:rPr lang="en-US" dirty="0" err="1" smtClean="0"/>
              <a:t>Bx</a:t>
            </a:r>
            <a:r>
              <a:rPr lang="en-US" dirty="0" smtClean="0"/>
              <a:t> turning</a:t>
            </a:r>
            <a:endParaRPr lang="en-US" dirty="0"/>
          </a:p>
        </p:txBody>
      </p:sp>
      <p:sp>
        <p:nvSpPr>
          <p:cNvPr id="12" name="TextBox 11"/>
          <p:cNvSpPr txBox="1"/>
          <p:nvPr/>
        </p:nvSpPr>
        <p:spPr>
          <a:xfrm>
            <a:off x="6629400" y="4766846"/>
            <a:ext cx="1863011" cy="338554"/>
          </a:xfrm>
          <a:prstGeom prst="rect">
            <a:avLst/>
          </a:prstGeom>
          <a:noFill/>
        </p:spPr>
        <p:txBody>
          <a:bodyPr wrap="none" rtlCol="0">
            <a:spAutoFit/>
          </a:bodyPr>
          <a:lstStyle/>
          <a:p>
            <a:r>
              <a:rPr lang="en-US" dirty="0" smtClean="0"/>
              <a:t>Negative By turning</a:t>
            </a:r>
            <a:endParaRPr lang="en-US" dirty="0"/>
          </a:p>
        </p:txBody>
      </p:sp>
      <p:sp>
        <p:nvSpPr>
          <p:cNvPr id="13" name="TextBox 12"/>
          <p:cNvSpPr txBox="1"/>
          <p:nvPr/>
        </p:nvSpPr>
        <p:spPr>
          <a:xfrm>
            <a:off x="6629400" y="5224046"/>
            <a:ext cx="2204450" cy="338554"/>
          </a:xfrm>
          <a:prstGeom prst="rect">
            <a:avLst/>
          </a:prstGeom>
          <a:noFill/>
        </p:spPr>
        <p:txBody>
          <a:bodyPr wrap="none" rtlCol="0">
            <a:spAutoFit/>
          </a:bodyPr>
          <a:lstStyle/>
          <a:p>
            <a:r>
              <a:rPr lang="en-US" dirty="0" smtClean="0"/>
              <a:t>Sustained Southward </a:t>
            </a:r>
            <a:r>
              <a:rPr lang="en-US" dirty="0" err="1" smtClean="0"/>
              <a:t>Bz</a:t>
            </a:r>
            <a:endParaRPr lang="en-US" dirty="0"/>
          </a:p>
        </p:txBody>
      </p:sp>
      <p:sp>
        <p:nvSpPr>
          <p:cNvPr id="16" name="TextBox 15"/>
          <p:cNvSpPr txBox="1"/>
          <p:nvPr/>
        </p:nvSpPr>
        <p:spPr>
          <a:xfrm>
            <a:off x="6553200" y="5867400"/>
            <a:ext cx="2496581" cy="400110"/>
          </a:xfrm>
          <a:prstGeom prst="rect">
            <a:avLst/>
          </a:prstGeom>
          <a:noFill/>
        </p:spPr>
        <p:txBody>
          <a:bodyPr wrap="none" rtlCol="0">
            <a:spAutoFit/>
          </a:bodyPr>
          <a:lstStyle/>
          <a:p>
            <a:r>
              <a:rPr lang="en-US" sz="2000" b="1" dirty="0" smtClean="0"/>
              <a:t>IMF </a:t>
            </a:r>
            <a:r>
              <a:rPr lang="en-US" sz="2000" b="1" dirty="0" err="1" smtClean="0"/>
              <a:t>Bx</a:t>
            </a:r>
            <a:r>
              <a:rPr lang="en-US" sz="2000" b="1" dirty="0" smtClean="0"/>
              <a:t> Asymmetry?</a:t>
            </a:r>
            <a:endParaRPr lang="en-US" sz="2000" b="1" dirty="0"/>
          </a:p>
        </p:txBody>
      </p:sp>
      <p:sp>
        <p:nvSpPr>
          <p:cNvPr id="17" name="TextBox 16"/>
          <p:cNvSpPr txBox="1"/>
          <p:nvPr/>
        </p:nvSpPr>
        <p:spPr>
          <a:xfrm>
            <a:off x="109886" y="4157246"/>
            <a:ext cx="423514" cy="338554"/>
          </a:xfrm>
          <a:prstGeom prst="rect">
            <a:avLst/>
          </a:prstGeom>
          <a:solidFill>
            <a:schemeClr val="bg1"/>
          </a:solidFill>
        </p:spPr>
        <p:txBody>
          <a:bodyPr wrap="none" rtlCol="0">
            <a:spAutoFit/>
          </a:bodyPr>
          <a:lstStyle/>
          <a:p>
            <a:r>
              <a:rPr lang="en-US" b="1" dirty="0" err="1" smtClean="0"/>
              <a:t>Bx</a:t>
            </a:r>
            <a:endParaRPr lang="en-US" b="1" dirty="0"/>
          </a:p>
        </p:txBody>
      </p:sp>
      <p:sp>
        <p:nvSpPr>
          <p:cNvPr id="18" name="TextBox 17"/>
          <p:cNvSpPr txBox="1"/>
          <p:nvPr/>
        </p:nvSpPr>
        <p:spPr>
          <a:xfrm>
            <a:off x="109886" y="4724400"/>
            <a:ext cx="423514" cy="338554"/>
          </a:xfrm>
          <a:prstGeom prst="rect">
            <a:avLst/>
          </a:prstGeom>
          <a:solidFill>
            <a:schemeClr val="bg1"/>
          </a:solidFill>
        </p:spPr>
        <p:txBody>
          <a:bodyPr wrap="none" rtlCol="0">
            <a:spAutoFit/>
          </a:bodyPr>
          <a:lstStyle/>
          <a:p>
            <a:r>
              <a:rPr lang="en-US" b="1" dirty="0" smtClean="0"/>
              <a:t>By</a:t>
            </a:r>
            <a:endParaRPr lang="en-US" b="1" dirty="0"/>
          </a:p>
        </p:txBody>
      </p:sp>
      <p:sp>
        <p:nvSpPr>
          <p:cNvPr id="19" name="TextBox 18"/>
          <p:cNvSpPr txBox="1"/>
          <p:nvPr/>
        </p:nvSpPr>
        <p:spPr>
          <a:xfrm>
            <a:off x="121108" y="5257800"/>
            <a:ext cx="412292" cy="338554"/>
          </a:xfrm>
          <a:prstGeom prst="rect">
            <a:avLst/>
          </a:prstGeom>
          <a:solidFill>
            <a:schemeClr val="bg1"/>
          </a:solidFill>
        </p:spPr>
        <p:txBody>
          <a:bodyPr wrap="none" rtlCol="0">
            <a:spAutoFit/>
          </a:bodyPr>
          <a:lstStyle/>
          <a:p>
            <a:r>
              <a:rPr lang="en-US" b="1" dirty="0" err="1" smtClean="0"/>
              <a:t>Bz</a:t>
            </a:r>
            <a:endParaRPr lang="en-US" b="1" dirty="0"/>
          </a:p>
        </p:txBody>
      </p:sp>
      <p:sp>
        <p:nvSpPr>
          <p:cNvPr id="20" name="TextBox 19"/>
          <p:cNvSpPr txBox="1"/>
          <p:nvPr/>
        </p:nvSpPr>
        <p:spPr>
          <a:xfrm>
            <a:off x="152400" y="5833646"/>
            <a:ext cx="533400" cy="338554"/>
          </a:xfrm>
          <a:prstGeom prst="rect">
            <a:avLst/>
          </a:prstGeom>
          <a:solidFill>
            <a:schemeClr val="bg1"/>
          </a:solidFill>
        </p:spPr>
        <p:txBody>
          <a:bodyPr wrap="square" rtlCol="0">
            <a:spAutoFit/>
          </a:bodyPr>
          <a:lstStyle/>
          <a:p>
            <a:r>
              <a:rPr lang="en-US" b="1" dirty="0" smtClean="0"/>
              <a:t>DP</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20050216: 1330-1332 UT</a:t>
            </a:r>
            <a:endParaRPr lang="en-US" sz="4400" dirty="0"/>
          </a:p>
        </p:txBody>
      </p:sp>
      <p:pic>
        <p:nvPicPr>
          <p:cNvPr id="5" name="Content Placeholder 4" descr="20050216.1330.south.cnvmap.png"/>
          <p:cNvPicPr>
            <a:picLocks noGrp="1" noChangeAspect="1"/>
          </p:cNvPicPr>
          <p:nvPr>
            <p:ph idx="1"/>
          </p:nvPr>
        </p:nvPicPr>
        <p:blipFill>
          <a:blip r:embed="rId3" cstate="print"/>
          <a:stretch>
            <a:fillRect/>
          </a:stretch>
        </p:blipFill>
        <p:spPr>
          <a:xfrm>
            <a:off x="0" y="1143000"/>
            <a:ext cx="4495800" cy="4495800"/>
          </a:xfrm>
        </p:spPr>
      </p:pic>
      <p:pic>
        <p:nvPicPr>
          <p:cNvPr id="6" name="Picture 5" descr="20050216.1330.north.cnvmap.png"/>
          <p:cNvPicPr>
            <a:picLocks noChangeAspect="1"/>
          </p:cNvPicPr>
          <p:nvPr/>
        </p:nvPicPr>
        <p:blipFill>
          <a:blip r:embed="rId4" cstate="print"/>
          <a:stretch>
            <a:fillRect/>
          </a:stretch>
        </p:blipFill>
        <p:spPr>
          <a:xfrm>
            <a:off x="4648200" y="1143000"/>
            <a:ext cx="4495800" cy="4495800"/>
          </a:xfrm>
          <a:prstGeom prst="rect">
            <a:avLst/>
          </a:prstGeom>
        </p:spPr>
      </p:pic>
      <p:sp>
        <p:nvSpPr>
          <p:cNvPr id="7" name="Content Placeholder 3"/>
          <p:cNvSpPr txBox="1">
            <a:spLocks/>
          </p:cNvSpPr>
          <p:nvPr/>
        </p:nvSpPr>
        <p:spPr bwMode="auto">
          <a:xfrm>
            <a:off x="381000" y="5410200"/>
            <a:ext cx="8534400" cy="10668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ts val="600"/>
              </a:spcAft>
              <a:buClr>
                <a:srgbClr val="FF3300"/>
              </a:buClr>
              <a:buSzPct val="80000"/>
              <a:buFont typeface="Wingdings" pitchFamily="2" charset="2"/>
              <a:buChar char="l"/>
              <a:tabLst/>
              <a:defRPr/>
            </a:pPr>
            <a:endParaRPr lang="en-US" sz="2000" kern="0" dirty="0" smtClean="0">
              <a:latin typeface="+mn-lt"/>
            </a:endParaRPr>
          </a:p>
        </p:txBody>
      </p:sp>
      <p:sp>
        <p:nvSpPr>
          <p:cNvPr id="8"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Afternoon convection is much stronger in the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IMF condition is dominant negative By with a substantial southward component</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20050216: 13-14 UT</a:t>
            </a:r>
            <a:endParaRPr lang="en-US" sz="4400" dirty="0"/>
          </a:p>
        </p:txBody>
      </p:sp>
      <p:sp>
        <p:nvSpPr>
          <p:cNvPr id="10" name="TextBox 9"/>
          <p:cNvSpPr txBox="1"/>
          <p:nvPr/>
        </p:nvSpPr>
        <p:spPr>
          <a:xfrm>
            <a:off x="7010400" y="1600200"/>
            <a:ext cx="1835759" cy="338554"/>
          </a:xfrm>
          <a:prstGeom prst="rect">
            <a:avLst/>
          </a:prstGeom>
          <a:noFill/>
        </p:spPr>
        <p:txBody>
          <a:bodyPr wrap="none" rtlCol="0">
            <a:spAutoFit/>
          </a:bodyPr>
          <a:lstStyle/>
          <a:p>
            <a:r>
              <a:rPr lang="en-US" dirty="0" err="1" smtClean="0"/>
              <a:t>Hankasalmi</a:t>
            </a:r>
            <a:r>
              <a:rPr lang="en-US" dirty="0" smtClean="0"/>
              <a:t> beam-8</a:t>
            </a:r>
            <a:endParaRPr lang="en-US" dirty="0"/>
          </a:p>
        </p:txBody>
      </p:sp>
      <p:sp>
        <p:nvSpPr>
          <p:cNvPr id="11" name="TextBox 10"/>
          <p:cNvSpPr txBox="1"/>
          <p:nvPr/>
        </p:nvSpPr>
        <p:spPr>
          <a:xfrm>
            <a:off x="7086600" y="2895600"/>
            <a:ext cx="1705403" cy="338554"/>
          </a:xfrm>
          <a:prstGeom prst="rect">
            <a:avLst/>
          </a:prstGeom>
          <a:noFill/>
        </p:spPr>
        <p:txBody>
          <a:bodyPr wrap="none" rtlCol="0">
            <a:spAutoFit/>
          </a:bodyPr>
          <a:lstStyle/>
          <a:p>
            <a:r>
              <a:rPr lang="en-US" dirty="0" smtClean="0"/>
              <a:t>Kerguelen beam-8</a:t>
            </a:r>
            <a:endParaRPr lang="en-US" dirty="0"/>
          </a:p>
        </p:txBody>
      </p:sp>
      <p:sp>
        <p:nvSpPr>
          <p:cNvPr id="9" name="TextBox 8"/>
          <p:cNvSpPr txBox="1"/>
          <p:nvPr/>
        </p:nvSpPr>
        <p:spPr>
          <a:xfrm>
            <a:off x="6749469" y="4157246"/>
            <a:ext cx="1989647" cy="338554"/>
          </a:xfrm>
          <a:prstGeom prst="rect">
            <a:avLst/>
          </a:prstGeom>
          <a:noFill/>
        </p:spPr>
        <p:txBody>
          <a:bodyPr wrap="none" rtlCol="0">
            <a:spAutoFit/>
          </a:bodyPr>
          <a:lstStyle/>
          <a:p>
            <a:r>
              <a:rPr lang="en-US" dirty="0" smtClean="0"/>
              <a:t>Sustained Positive </a:t>
            </a:r>
            <a:r>
              <a:rPr lang="en-US" dirty="0" err="1" smtClean="0"/>
              <a:t>Bx</a:t>
            </a:r>
            <a:endParaRPr lang="en-US" dirty="0"/>
          </a:p>
        </p:txBody>
      </p:sp>
      <p:sp>
        <p:nvSpPr>
          <p:cNvPr id="12" name="TextBox 11"/>
          <p:cNvSpPr txBox="1"/>
          <p:nvPr/>
        </p:nvSpPr>
        <p:spPr>
          <a:xfrm>
            <a:off x="6781800" y="4961692"/>
            <a:ext cx="2125903" cy="338554"/>
          </a:xfrm>
          <a:prstGeom prst="rect">
            <a:avLst/>
          </a:prstGeom>
          <a:noFill/>
        </p:spPr>
        <p:txBody>
          <a:bodyPr wrap="none" rtlCol="0">
            <a:spAutoFit/>
          </a:bodyPr>
          <a:lstStyle/>
          <a:p>
            <a:r>
              <a:rPr lang="en-US" dirty="0" smtClean="0"/>
              <a:t>Increasing Negative By</a:t>
            </a:r>
            <a:endParaRPr lang="en-US" dirty="0"/>
          </a:p>
        </p:txBody>
      </p:sp>
      <p:sp>
        <p:nvSpPr>
          <p:cNvPr id="13" name="TextBox 12"/>
          <p:cNvSpPr txBox="1"/>
          <p:nvPr/>
        </p:nvSpPr>
        <p:spPr>
          <a:xfrm>
            <a:off x="6787150" y="5605046"/>
            <a:ext cx="2338717" cy="338554"/>
          </a:xfrm>
          <a:prstGeom prst="rect">
            <a:avLst/>
          </a:prstGeom>
          <a:noFill/>
        </p:spPr>
        <p:txBody>
          <a:bodyPr wrap="none" rtlCol="0">
            <a:spAutoFit/>
          </a:bodyPr>
          <a:lstStyle/>
          <a:p>
            <a:r>
              <a:rPr lang="en-US" dirty="0" smtClean="0"/>
              <a:t> Positive (Weakening) </a:t>
            </a:r>
            <a:r>
              <a:rPr lang="en-US" dirty="0" err="1" smtClean="0"/>
              <a:t>Bz</a:t>
            </a:r>
            <a:r>
              <a:rPr lang="en-US" dirty="0" smtClean="0"/>
              <a:t> </a:t>
            </a:r>
            <a:endParaRPr lang="en-US" dirty="0"/>
          </a:p>
        </p:txBody>
      </p:sp>
      <p:grpSp>
        <p:nvGrpSpPr>
          <p:cNvPr id="15" name="Group 14"/>
          <p:cNvGrpSpPr/>
          <p:nvPr/>
        </p:nvGrpSpPr>
        <p:grpSpPr>
          <a:xfrm>
            <a:off x="0" y="1211072"/>
            <a:ext cx="6324600" cy="5265928"/>
            <a:chOff x="2133600" y="1143000"/>
            <a:chExt cx="4495800" cy="5562600"/>
          </a:xfrm>
        </p:grpSpPr>
        <p:pic>
          <p:nvPicPr>
            <p:cNvPr id="3" name="Picture 2" descr="20050216.1300.han.time.b8.png"/>
            <p:cNvPicPr>
              <a:picLocks noChangeAspect="1"/>
            </p:cNvPicPr>
            <p:nvPr/>
          </p:nvPicPr>
          <p:blipFill>
            <a:blip r:embed="rId2" cstate="print"/>
            <a:srcRect l="5425" t="52617" r="5425" b="29112"/>
            <a:stretch>
              <a:fillRect/>
            </a:stretch>
          </p:blipFill>
          <p:spPr>
            <a:xfrm>
              <a:off x="2133600" y="1143000"/>
              <a:ext cx="4495800" cy="1524000"/>
            </a:xfrm>
            <a:prstGeom prst="rect">
              <a:avLst/>
            </a:prstGeom>
          </p:spPr>
        </p:pic>
        <p:pic>
          <p:nvPicPr>
            <p:cNvPr id="4" name="Picture 3" descr="20050216.1300.ker.time.b8.png"/>
            <p:cNvPicPr>
              <a:picLocks noChangeAspect="1"/>
            </p:cNvPicPr>
            <p:nvPr/>
          </p:nvPicPr>
          <p:blipFill>
            <a:blip r:embed="rId3" cstate="print"/>
            <a:srcRect l="5425" t="52617" r="5425" b="28197"/>
            <a:stretch>
              <a:fillRect/>
            </a:stretch>
          </p:blipFill>
          <p:spPr>
            <a:xfrm>
              <a:off x="2133600" y="2667000"/>
              <a:ext cx="4495800" cy="1600200"/>
            </a:xfrm>
            <a:prstGeom prst="rect">
              <a:avLst/>
            </a:prstGeom>
          </p:spPr>
        </p:pic>
        <p:pic>
          <p:nvPicPr>
            <p:cNvPr id="5" name="Picture 4" descr="20050216_OMNI_HRO_1MIN_15509_000_IMF.png"/>
            <p:cNvPicPr>
              <a:picLocks noChangeAspect="1"/>
            </p:cNvPicPr>
            <p:nvPr/>
          </p:nvPicPr>
          <p:blipFill>
            <a:blip r:embed="rId4" cstate="print"/>
            <a:srcRect l="6160" t="6128" r="12232" b="4444"/>
            <a:stretch>
              <a:fillRect/>
            </a:stretch>
          </p:blipFill>
          <p:spPr>
            <a:xfrm>
              <a:off x="2133600" y="4267200"/>
              <a:ext cx="4495800" cy="2438400"/>
            </a:xfrm>
            <a:prstGeom prst="rect">
              <a:avLst/>
            </a:prstGeom>
          </p:spPr>
        </p:pic>
        <p:cxnSp>
          <p:nvCxnSpPr>
            <p:cNvPr id="6" name="Straight Connector 5"/>
            <p:cNvCxnSpPr/>
            <p:nvPr/>
          </p:nvCxnSpPr>
          <p:spPr bwMode="auto">
            <a:xfrm rot="16200000" flipH="1">
              <a:off x="1685824" y="3795529"/>
              <a:ext cx="5321122" cy="16065"/>
            </a:xfrm>
            <a:prstGeom prst="line">
              <a:avLst/>
            </a:prstGeom>
            <a:solidFill>
              <a:schemeClr val="accent1"/>
            </a:solidFill>
            <a:ln w="4445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2675263" y="5015248"/>
              <a:ext cx="3358308" cy="0"/>
            </a:xfrm>
            <a:prstGeom prst="line">
              <a:avLst/>
            </a:prstGeom>
            <a:solidFill>
              <a:schemeClr val="accent1"/>
            </a:solidFill>
            <a:ln w="12700" cap="flat" cmpd="sng" algn="ctr">
              <a:solidFill>
                <a:schemeClr val="tx1"/>
              </a:solidFill>
              <a:prstDash val="dash"/>
              <a:round/>
              <a:headEnd type="none" w="sm" len="sm"/>
              <a:tailEnd type="none" w="sm" len="sm"/>
            </a:ln>
            <a:effectLst/>
          </p:spPr>
        </p:cxnSp>
      </p:grpSp>
      <p:sp>
        <p:nvSpPr>
          <p:cNvPr id="18" name="TextBox 17"/>
          <p:cNvSpPr txBox="1"/>
          <p:nvPr/>
        </p:nvSpPr>
        <p:spPr>
          <a:xfrm>
            <a:off x="109886" y="4233446"/>
            <a:ext cx="423514" cy="338554"/>
          </a:xfrm>
          <a:prstGeom prst="rect">
            <a:avLst/>
          </a:prstGeom>
          <a:solidFill>
            <a:schemeClr val="bg1"/>
          </a:solidFill>
        </p:spPr>
        <p:txBody>
          <a:bodyPr wrap="none" rtlCol="0">
            <a:spAutoFit/>
          </a:bodyPr>
          <a:lstStyle/>
          <a:p>
            <a:r>
              <a:rPr lang="en-US" b="1" dirty="0" err="1" smtClean="0"/>
              <a:t>Bx</a:t>
            </a:r>
            <a:endParaRPr lang="en-US" b="1" dirty="0"/>
          </a:p>
        </p:txBody>
      </p:sp>
      <p:sp>
        <p:nvSpPr>
          <p:cNvPr id="19" name="TextBox 18"/>
          <p:cNvSpPr txBox="1"/>
          <p:nvPr/>
        </p:nvSpPr>
        <p:spPr>
          <a:xfrm>
            <a:off x="109886" y="4724400"/>
            <a:ext cx="423514" cy="338554"/>
          </a:xfrm>
          <a:prstGeom prst="rect">
            <a:avLst/>
          </a:prstGeom>
          <a:solidFill>
            <a:schemeClr val="bg1"/>
          </a:solidFill>
        </p:spPr>
        <p:txBody>
          <a:bodyPr wrap="none" rtlCol="0">
            <a:spAutoFit/>
          </a:bodyPr>
          <a:lstStyle/>
          <a:p>
            <a:r>
              <a:rPr lang="en-US" b="1" dirty="0" smtClean="0"/>
              <a:t>By</a:t>
            </a:r>
            <a:endParaRPr lang="en-US" b="1" dirty="0"/>
          </a:p>
        </p:txBody>
      </p:sp>
      <p:sp>
        <p:nvSpPr>
          <p:cNvPr id="20" name="TextBox 19"/>
          <p:cNvSpPr txBox="1"/>
          <p:nvPr/>
        </p:nvSpPr>
        <p:spPr>
          <a:xfrm>
            <a:off x="121108" y="5257800"/>
            <a:ext cx="412292" cy="338554"/>
          </a:xfrm>
          <a:prstGeom prst="rect">
            <a:avLst/>
          </a:prstGeom>
          <a:solidFill>
            <a:schemeClr val="bg1"/>
          </a:solidFill>
        </p:spPr>
        <p:txBody>
          <a:bodyPr wrap="none" rtlCol="0">
            <a:spAutoFit/>
          </a:bodyPr>
          <a:lstStyle/>
          <a:p>
            <a:r>
              <a:rPr lang="en-US" b="1" dirty="0" err="1" smtClean="0"/>
              <a:t>Bz</a:t>
            </a:r>
            <a:endParaRPr lang="en-US" b="1" dirty="0"/>
          </a:p>
        </p:txBody>
      </p:sp>
      <p:sp>
        <p:nvSpPr>
          <p:cNvPr id="21" name="TextBox 20"/>
          <p:cNvSpPr txBox="1"/>
          <p:nvPr/>
        </p:nvSpPr>
        <p:spPr>
          <a:xfrm>
            <a:off x="152400" y="5833646"/>
            <a:ext cx="533400" cy="338554"/>
          </a:xfrm>
          <a:prstGeom prst="rect">
            <a:avLst/>
          </a:prstGeom>
          <a:solidFill>
            <a:schemeClr val="bg1"/>
          </a:solidFill>
        </p:spPr>
        <p:txBody>
          <a:bodyPr wrap="square" rtlCol="0">
            <a:spAutoFit/>
          </a:bodyPr>
          <a:lstStyle/>
          <a:p>
            <a:r>
              <a:rPr lang="en-US" b="1" dirty="0" smtClean="0"/>
              <a:t>DP</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20050529: 0240-0242 UT</a:t>
            </a:r>
            <a:endParaRPr lang="en-US" sz="4400" dirty="0"/>
          </a:p>
        </p:txBody>
      </p:sp>
      <p:pic>
        <p:nvPicPr>
          <p:cNvPr id="5" name="Content Placeholder 4" descr="20050529.0240.south.cnvmap.png"/>
          <p:cNvPicPr>
            <a:picLocks noGrp="1" noChangeAspect="1"/>
          </p:cNvPicPr>
          <p:nvPr>
            <p:ph idx="1"/>
          </p:nvPr>
        </p:nvPicPr>
        <p:blipFill>
          <a:blip r:embed="rId3" cstate="print"/>
          <a:stretch>
            <a:fillRect/>
          </a:stretch>
        </p:blipFill>
        <p:spPr>
          <a:xfrm>
            <a:off x="0" y="1219200"/>
            <a:ext cx="4419600" cy="4419600"/>
          </a:xfrm>
        </p:spPr>
      </p:pic>
      <p:pic>
        <p:nvPicPr>
          <p:cNvPr id="6" name="Picture 5" descr="20050529.0240.north.cnvmap.png"/>
          <p:cNvPicPr>
            <a:picLocks noChangeAspect="1"/>
          </p:cNvPicPr>
          <p:nvPr/>
        </p:nvPicPr>
        <p:blipFill>
          <a:blip r:embed="rId4" cstate="print"/>
          <a:stretch>
            <a:fillRect/>
          </a:stretch>
        </p:blipFill>
        <p:spPr>
          <a:xfrm>
            <a:off x="4563687" y="1219200"/>
            <a:ext cx="4580313" cy="4419600"/>
          </a:xfrm>
          <a:prstGeom prst="rect">
            <a:avLst/>
          </a:prstGeom>
        </p:spPr>
      </p:pic>
      <p:sp>
        <p:nvSpPr>
          <p:cNvPr id="16"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Afternoon convection is slightly stronger in the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IMF is dominantly southward but also with a substantial negative By value</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Interhemispheric</a:t>
            </a:r>
            <a:r>
              <a:rPr lang="en-US" sz="4400" dirty="0" smtClean="0"/>
              <a:t> FACs</a:t>
            </a:r>
            <a:endParaRPr lang="en-US" sz="4400" dirty="0"/>
          </a:p>
        </p:txBody>
      </p:sp>
      <p:sp>
        <p:nvSpPr>
          <p:cNvPr id="3" name="Content Placeholder 2"/>
          <p:cNvSpPr>
            <a:spLocks noGrp="1"/>
          </p:cNvSpPr>
          <p:nvPr>
            <p:ph idx="1"/>
          </p:nvPr>
        </p:nvSpPr>
        <p:spPr>
          <a:xfrm>
            <a:off x="3200400" y="1371600"/>
            <a:ext cx="5791200" cy="4724400"/>
          </a:xfrm>
        </p:spPr>
        <p:txBody>
          <a:bodyPr/>
          <a:lstStyle/>
          <a:p>
            <a:pPr algn="just">
              <a:spcBef>
                <a:spcPts val="0"/>
              </a:spcBef>
              <a:spcAft>
                <a:spcPts val="600"/>
              </a:spcAft>
            </a:pPr>
            <a:r>
              <a:rPr lang="en-US" sz="1800" dirty="0" smtClean="0"/>
              <a:t>A strong IMF By component is expected to penetrate the dayside magnetosphere and produce an </a:t>
            </a:r>
            <a:r>
              <a:rPr lang="en-US" sz="1800" dirty="0" err="1" smtClean="0"/>
              <a:t>interhemispheric</a:t>
            </a:r>
            <a:r>
              <a:rPr lang="en-US" sz="1800" dirty="0" smtClean="0"/>
              <a:t> field-aligned current system.</a:t>
            </a:r>
          </a:p>
          <a:p>
            <a:pPr algn="just">
              <a:spcBef>
                <a:spcPts val="0"/>
              </a:spcBef>
              <a:spcAft>
                <a:spcPts val="600"/>
              </a:spcAft>
            </a:pPr>
            <a:r>
              <a:rPr lang="en-US" sz="1800" dirty="0" smtClean="0"/>
              <a:t>For </a:t>
            </a:r>
            <a:r>
              <a:rPr lang="en-US" sz="1800" dirty="0" smtClean="0"/>
              <a:t>strong</a:t>
            </a:r>
            <a:r>
              <a:rPr lang="en-US" sz="1800" dirty="0" smtClean="0"/>
              <a:t> </a:t>
            </a:r>
            <a:r>
              <a:rPr lang="en-US" sz="1800" dirty="0" smtClean="0"/>
              <a:t>negative IMF </a:t>
            </a:r>
            <a:r>
              <a:rPr lang="en-US" sz="1800" dirty="0" smtClean="0"/>
              <a:t>By</a:t>
            </a:r>
            <a:r>
              <a:rPr lang="en-US" sz="1800" dirty="0" smtClean="0"/>
              <a:t> </a:t>
            </a:r>
            <a:r>
              <a:rPr lang="en-US" sz="1800" dirty="0" smtClean="0"/>
              <a:t>[ </a:t>
            </a:r>
            <a:r>
              <a:rPr lang="en-US" sz="1800" i="1" dirty="0" err="1" smtClean="0"/>
              <a:t>Kozlovsky</a:t>
            </a:r>
            <a:r>
              <a:rPr lang="en-US" sz="1800" i="1" dirty="0" smtClean="0"/>
              <a:t> et al., </a:t>
            </a:r>
            <a:r>
              <a:rPr lang="en-US" sz="1800" dirty="0" smtClean="0"/>
              <a:t>2003</a:t>
            </a:r>
            <a:r>
              <a:rPr lang="en-US" sz="1800" dirty="0" smtClean="0"/>
              <a:t>]:</a:t>
            </a:r>
            <a:endParaRPr lang="en-US" sz="1800" dirty="0" smtClean="0"/>
          </a:p>
          <a:p>
            <a:pPr algn="just">
              <a:spcBef>
                <a:spcPts val="0"/>
              </a:spcBef>
              <a:spcAft>
                <a:spcPts val="600"/>
              </a:spcAft>
              <a:buNone/>
            </a:pPr>
            <a:r>
              <a:rPr lang="en-US" dirty="0" smtClean="0"/>
              <a:t>	NORTHERN HEMISPHERE:</a:t>
            </a:r>
            <a:endParaRPr lang="en-US" dirty="0" smtClean="0"/>
          </a:p>
          <a:p>
            <a:pPr lvl="1" algn="just">
              <a:spcBef>
                <a:spcPts val="0"/>
              </a:spcBef>
              <a:spcAft>
                <a:spcPts val="600"/>
              </a:spcAft>
            </a:pPr>
            <a:r>
              <a:rPr lang="en-US" dirty="0" smtClean="0"/>
              <a:t>Downward FAC in center of polar cap</a:t>
            </a:r>
          </a:p>
          <a:p>
            <a:pPr lvl="1" algn="just">
              <a:spcBef>
                <a:spcPts val="0"/>
              </a:spcBef>
              <a:spcAft>
                <a:spcPts val="600"/>
              </a:spcAft>
            </a:pPr>
            <a:r>
              <a:rPr lang="en-US" dirty="0" smtClean="0"/>
              <a:t>Outward FAC in </a:t>
            </a:r>
            <a:r>
              <a:rPr lang="en-US" dirty="0" smtClean="0"/>
              <a:t>afternoon closed </a:t>
            </a:r>
            <a:r>
              <a:rPr lang="en-US" dirty="0" smtClean="0"/>
              <a:t>field line region </a:t>
            </a:r>
          </a:p>
          <a:p>
            <a:pPr lvl="1" algn="just">
              <a:spcBef>
                <a:spcPts val="0"/>
              </a:spcBef>
              <a:spcAft>
                <a:spcPts val="600"/>
              </a:spcAft>
            </a:pPr>
            <a:r>
              <a:rPr lang="en-US" dirty="0" smtClean="0"/>
              <a:t>Eastward convection in afternoon sector</a:t>
            </a:r>
          </a:p>
          <a:p>
            <a:pPr lvl="1" algn="just">
              <a:spcBef>
                <a:spcPts val="0"/>
              </a:spcBef>
              <a:spcAft>
                <a:spcPts val="600"/>
              </a:spcAft>
            </a:pPr>
            <a:r>
              <a:rPr lang="en-US" dirty="0" smtClean="0"/>
              <a:t>Suppressed sunward afternoon convection</a:t>
            </a:r>
            <a:endParaRPr lang="en-US" dirty="0" smtClean="0"/>
          </a:p>
          <a:p>
            <a:pPr algn="just">
              <a:spcBef>
                <a:spcPts val="0"/>
              </a:spcBef>
              <a:spcAft>
                <a:spcPts val="600"/>
              </a:spcAft>
              <a:buNone/>
            </a:pPr>
            <a:r>
              <a:rPr lang="en-US" dirty="0" smtClean="0"/>
              <a:t>	SOUTHERN HEMISPHERE:</a:t>
            </a:r>
            <a:endParaRPr lang="en-US" dirty="0" smtClean="0"/>
          </a:p>
          <a:p>
            <a:pPr lvl="1" algn="just">
              <a:spcBef>
                <a:spcPts val="0"/>
              </a:spcBef>
              <a:spcAft>
                <a:spcPts val="600"/>
              </a:spcAft>
            </a:pPr>
            <a:r>
              <a:rPr lang="en-US" dirty="0" smtClean="0"/>
              <a:t>Upward FAC in center of polar cap</a:t>
            </a:r>
          </a:p>
          <a:p>
            <a:pPr lvl="1" algn="just">
              <a:spcBef>
                <a:spcPts val="0"/>
              </a:spcBef>
              <a:spcAft>
                <a:spcPts val="600"/>
              </a:spcAft>
            </a:pPr>
            <a:r>
              <a:rPr lang="en-US" dirty="0" smtClean="0"/>
              <a:t>Downward </a:t>
            </a:r>
            <a:r>
              <a:rPr lang="en-US" dirty="0" smtClean="0"/>
              <a:t>FAC in </a:t>
            </a:r>
            <a:r>
              <a:rPr lang="en-US" dirty="0" smtClean="0"/>
              <a:t>afternoon closed </a:t>
            </a:r>
            <a:r>
              <a:rPr lang="en-US" dirty="0" smtClean="0"/>
              <a:t>field line region</a:t>
            </a:r>
          </a:p>
          <a:p>
            <a:pPr lvl="1" algn="just">
              <a:spcBef>
                <a:spcPts val="0"/>
              </a:spcBef>
              <a:spcAft>
                <a:spcPts val="600"/>
              </a:spcAft>
            </a:pPr>
            <a:r>
              <a:rPr lang="en-US" dirty="0" smtClean="0"/>
              <a:t>Westward </a:t>
            </a:r>
            <a:r>
              <a:rPr lang="en-US" dirty="0" smtClean="0"/>
              <a:t>convection </a:t>
            </a:r>
            <a:r>
              <a:rPr lang="en-US" dirty="0" smtClean="0"/>
              <a:t>in afternoon sector</a:t>
            </a:r>
            <a:endParaRPr lang="en-US" dirty="0" smtClean="0"/>
          </a:p>
          <a:p>
            <a:pPr lvl="1" algn="just">
              <a:spcBef>
                <a:spcPts val="0"/>
              </a:spcBef>
              <a:spcAft>
                <a:spcPts val="600"/>
              </a:spcAft>
            </a:pPr>
            <a:r>
              <a:rPr lang="en-US" dirty="0" smtClean="0"/>
              <a:t>Enhanced sunward afternoon convection</a:t>
            </a:r>
            <a:endParaRPr lang="en-US" dirty="0" smtClean="0"/>
          </a:p>
          <a:p>
            <a:pPr lvl="2" algn="just">
              <a:spcBef>
                <a:spcPts val="0"/>
              </a:spcBef>
              <a:spcAft>
                <a:spcPts val="600"/>
              </a:spcAft>
            </a:pPr>
            <a:endParaRPr lang="en-US" dirty="0" smtClean="0"/>
          </a:p>
          <a:p>
            <a:pPr lvl="2">
              <a:spcBef>
                <a:spcPts val="0"/>
              </a:spcBef>
              <a:spcAft>
                <a:spcPts val="600"/>
              </a:spcAft>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 y="1217341"/>
            <a:ext cx="3124200" cy="25926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 y="4000500"/>
            <a:ext cx="310515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295400" y="0"/>
            <a:ext cx="6553200" cy="1006475"/>
          </a:xfrm>
          <a:noFill/>
          <a:ln/>
        </p:spPr>
        <p:txBody>
          <a:bodyPr/>
          <a:lstStyle/>
          <a:p>
            <a:r>
              <a:rPr lang="en-US" sz="4400" dirty="0" smtClean="0"/>
              <a:t>Outline</a:t>
            </a:r>
            <a:endParaRPr lang="en-US" sz="4400" dirty="0"/>
          </a:p>
        </p:txBody>
      </p:sp>
      <p:sp>
        <p:nvSpPr>
          <p:cNvPr id="246787" name="Rectangle 3"/>
          <p:cNvSpPr>
            <a:spLocks noGrp="1" noChangeArrowheads="1"/>
          </p:cNvSpPr>
          <p:nvPr>
            <p:ph type="body" idx="1"/>
          </p:nvPr>
        </p:nvSpPr>
        <p:spPr>
          <a:xfrm>
            <a:off x="304800" y="1447800"/>
            <a:ext cx="8382000" cy="5105400"/>
          </a:xfrm>
        </p:spPr>
        <p:txBody>
          <a:bodyPr/>
          <a:lstStyle/>
          <a:p>
            <a:pPr marL="433388" algn="just" defTabSz="982663"/>
            <a:r>
              <a:rPr lang="en-US" dirty="0" smtClean="0"/>
              <a:t>Testing the </a:t>
            </a:r>
            <a:r>
              <a:rPr lang="en-US" dirty="0" err="1" smtClean="0"/>
              <a:t>Equipotential</a:t>
            </a:r>
            <a:r>
              <a:rPr lang="en-US" dirty="0" smtClean="0"/>
              <a:t> Magnetic Field Line Assumption Using:</a:t>
            </a:r>
          </a:p>
          <a:p>
            <a:pPr marL="833438" lvl="1" algn="just" defTabSz="982663"/>
            <a:r>
              <a:rPr lang="en-US" sz="2000" dirty="0" err="1" smtClean="0"/>
              <a:t>SuperDARN</a:t>
            </a:r>
            <a:r>
              <a:rPr lang="en-US" sz="2000" dirty="0" smtClean="0"/>
              <a:t> and Cluster EDI Measurements </a:t>
            </a:r>
          </a:p>
          <a:p>
            <a:pPr marL="1233488" lvl="2" algn="just" defTabSz="982663">
              <a:buNone/>
            </a:pPr>
            <a:r>
              <a:rPr lang="en-US" sz="2000" dirty="0" smtClean="0"/>
              <a:t>- Magnetosphere-Ionosphere Scaling Parameter</a:t>
            </a:r>
          </a:p>
          <a:p>
            <a:pPr marL="833438" lvl="1" algn="just" defTabSz="982663"/>
            <a:r>
              <a:rPr lang="en-US" sz="2000" dirty="0" err="1" smtClean="0"/>
              <a:t>Interhemispheric</a:t>
            </a:r>
            <a:r>
              <a:rPr lang="en-US" sz="2000" dirty="0" smtClean="0"/>
              <a:t> </a:t>
            </a:r>
            <a:r>
              <a:rPr lang="en-US" sz="2000" dirty="0" err="1" smtClean="0"/>
              <a:t>auroral</a:t>
            </a:r>
            <a:r>
              <a:rPr lang="en-US" sz="2000" dirty="0" smtClean="0"/>
              <a:t> zone </a:t>
            </a:r>
            <a:r>
              <a:rPr lang="en-US" sz="2000" dirty="0" err="1" smtClean="0"/>
              <a:t>SuperDARN</a:t>
            </a:r>
            <a:r>
              <a:rPr lang="en-US" sz="2000" dirty="0" smtClean="0"/>
              <a:t> Measurements </a:t>
            </a:r>
          </a:p>
          <a:p>
            <a:pPr marL="1233488" lvl="2" algn="just" defTabSz="982663">
              <a:buNone/>
            </a:pPr>
            <a:r>
              <a:rPr lang="en-US" sz="2000" dirty="0" smtClean="0"/>
              <a:t>- Three events with substantial IMF </a:t>
            </a:r>
            <a:r>
              <a:rPr lang="en-US" sz="2000" dirty="0" err="1" smtClean="0"/>
              <a:t>Bx</a:t>
            </a:r>
            <a:r>
              <a:rPr lang="en-US" sz="2000" dirty="0" smtClean="0"/>
              <a:t>/By asymmetries</a:t>
            </a:r>
          </a:p>
          <a:p>
            <a:pPr marL="1233488" lvl="2" algn="just" defTabSz="982663">
              <a:buNone/>
            </a:pPr>
            <a:r>
              <a:rPr lang="en-US" sz="2000" dirty="0" smtClean="0"/>
              <a:t>- </a:t>
            </a:r>
            <a:r>
              <a:rPr lang="en-US" sz="2000" dirty="0" err="1" smtClean="0"/>
              <a:t>Interhemispheric</a:t>
            </a:r>
            <a:r>
              <a:rPr lang="en-US" sz="2000" dirty="0" smtClean="0"/>
              <a:t> </a:t>
            </a:r>
            <a:r>
              <a:rPr lang="en-US" sz="2000" dirty="0" smtClean="0"/>
              <a:t>f</a:t>
            </a:r>
            <a:r>
              <a:rPr lang="en-US" sz="2000" dirty="0" smtClean="0"/>
              <a:t>ield-aligned currents </a:t>
            </a:r>
          </a:p>
          <a:p>
            <a:pPr marL="833438" lvl="1" algn="just" defTabSz="982663"/>
            <a:r>
              <a:rPr lang="en-US" sz="2000" dirty="0" err="1" smtClean="0"/>
              <a:t>Interhemispheric</a:t>
            </a:r>
            <a:r>
              <a:rPr lang="en-US" sz="2000" dirty="0" smtClean="0"/>
              <a:t>  </a:t>
            </a:r>
            <a:r>
              <a:rPr lang="en-US" sz="2000" dirty="0" err="1" smtClean="0"/>
              <a:t>subauroral</a:t>
            </a:r>
            <a:r>
              <a:rPr lang="en-US" sz="2000" dirty="0" smtClean="0"/>
              <a:t> </a:t>
            </a:r>
            <a:r>
              <a:rPr lang="en-US" sz="2000" dirty="0" err="1" smtClean="0"/>
              <a:t>SuperDARN</a:t>
            </a:r>
            <a:r>
              <a:rPr lang="en-US" sz="2000" dirty="0" smtClean="0"/>
              <a:t> Measurements</a:t>
            </a:r>
          </a:p>
          <a:p>
            <a:pPr marL="1233488" lvl="2" algn="just" defTabSz="982663">
              <a:buNone/>
            </a:pPr>
            <a:r>
              <a:rPr lang="en-US" sz="2000" dirty="0" smtClean="0"/>
              <a:t>- August 4</a:t>
            </a:r>
            <a:r>
              <a:rPr lang="en-US" sz="2000" baseline="30000" dirty="0" smtClean="0"/>
              <a:t>th</a:t>
            </a:r>
            <a:r>
              <a:rPr lang="en-US" sz="2000" dirty="0" smtClean="0"/>
              <a:t> 2010 SAPS event</a:t>
            </a:r>
          </a:p>
          <a:p>
            <a:pPr marL="1233488" lvl="2" algn="just" defTabSz="982663">
              <a:buNone/>
            </a:pPr>
            <a:r>
              <a:rPr lang="en-US" sz="2000" dirty="0" smtClean="0"/>
              <a:t>- </a:t>
            </a:r>
            <a:r>
              <a:rPr lang="en-US" sz="2000" dirty="0" smtClean="0"/>
              <a:t>A</a:t>
            </a:r>
            <a:r>
              <a:rPr lang="en-US" sz="2000" dirty="0" smtClean="0"/>
              <a:t>symmetry in global field-aligned currents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20050529: 0240-0242 UT</a:t>
            </a:r>
            <a:endParaRPr lang="en-US" sz="4400" dirty="0"/>
          </a:p>
        </p:txBody>
      </p:sp>
      <p:pic>
        <p:nvPicPr>
          <p:cNvPr id="5" name="Content Placeholder 4" descr="20050529.0240.south.cnvmap.png"/>
          <p:cNvPicPr>
            <a:picLocks noGrp="1" noChangeAspect="1"/>
          </p:cNvPicPr>
          <p:nvPr>
            <p:ph idx="1"/>
          </p:nvPr>
        </p:nvPicPr>
        <p:blipFill>
          <a:blip r:embed="rId3" cstate="print"/>
          <a:stretch>
            <a:fillRect/>
          </a:stretch>
        </p:blipFill>
        <p:spPr>
          <a:xfrm>
            <a:off x="0" y="1219200"/>
            <a:ext cx="4419600" cy="4419600"/>
          </a:xfrm>
        </p:spPr>
      </p:pic>
      <p:pic>
        <p:nvPicPr>
          <p:cNvPr id="6" name="Picture 5" descr="20050529.0240.north.cnvmap.png"/>
          <p:cNvPicPr>
            <a:picLocks noChangeAspect="1"/>
          </p:cNvPicPr>
          <p:nvPr/>
        </p:nvPicPr>
        <p:blipFill>
          <a:blip r:embed="rId4" cstate="print"/>
          <a:stretch>
            <a:fillRect/>
          </a:stretch>
        </p:blipFill>
        <p:spPr>
          <a:xfrm>
            <a:off x="4563687" y="1219200"/>
            <a:ext cx="4580313" cy="4419600"/>
          </a:xfrm>
          <a:prstGeom prst="rect">
            <a:avLst/>
          </a:prstGeom>
        </p:spPr>
      </p:pic>
      <p:sp>
        <p:nvSpPr>
          <p:cNvPr id="16"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Afternoon convection is stronger in the southern hemisphere than northern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IMF is southward with a moderate negative By value</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20050529: 0240-0242 UT</a:t>
            </a:r>
            <a:endParaRPr lang="en-US" sz="4400" dirty="0"/>
          </a:p>
        </p:txBody>
      </p:sp>
      <p:pic>
        <p:nvPicPr>
          <p:cNvPr id="5" name="Content Placeholder 4" descr="20050529.0240.south.cnvmap.png"/>
          <p:cNvPicPr>
            <a:picLocks noGrp="1" noChangeAspect="1"/>
          </p:cNvPicPr>
          <p:nvPr>
            <p:ph idx="1"/>
          </p:nvPr>
        </p:nvPicPr>
        <p:blipFill>
          <a:blip r:embed="rId3" cstate="print"/>
          <a:stretch>
            <a:fillRect/>
          </a:stretch>
        </p:blipFill>
        <p:spPr>
          <a:xfrm>
            <a:off x="0" y="1219200"/>
            <a:ext cx="4419600" cy="4419600"/>
          </a:xfrm>
        </p:spPr>
      </p:pic>
      <p:pic>
        <p:nvPicPr>
          <p:cNvPr id="6" name="Picture 5" descr="20050529.0240.north.cnvmap.png"/>
          <p:cNvPicPr>
            <a:picLocks noChangeAspect="1"/>
          </p:cNvPicPr>
          <p:nvPr/>
        </p:nvPicPr>
        <p:blipFill>
          <a:blip r:embed="rId4" cstate="print"/>
          <a:stretch>
            <a:fillRect/>
          </a:stretch>
        </p:blipFill>
        <p:spPr>
          <a:xfrm>
            <a:off x="4563687" y="1219200"/>
            <a:ext cx="4580313" cy="4419600"/>
          </a:xfrm>
          <a:prstGeom prst="rect">
            <a:avLst/>
          </a:prstGeom>
        </p:spPr>
      </p:pic>
      <p:grpSp>
        <p:nvGrpSpPr>
          <p:cNvPr id="2" name="Group 6"/>
          <p:cNvGrpSpPr/>
          <p:nvPr/>
        </p:nvGrpSpPr>
        <p:grpSpPr>
          <a:xfrm>
            <a:off x="1905000" y="3048000"/>
            <a:ext cx="457200" cy="457200"/>
            <a:chOff x="2133600" y="3429000"/>
            <a:chExt cx="457200" cy="457200"/>
          </a:xfrm>
          <a:solidFill>
            <a:srgbClr val="CC00CC">
              <a:alpha val="26000"/>
            </a:srgbClr>
          </a:solidFill>
        </p:grpSpPr>
        <p:sp>
          <p:nvSpPr>
            <p:cNvPr id="8" name="Flowchart: Connector 7"/>
            <p:cNvSpPr/>
            <p:nvPr/>
          </p:nvSpPr>
          <p:spPr bwMode="auto">
            <a:xfrm>
              <a:off x="2133600" y="3429000"/>
              <a:ext cx="457200" cy="457200"/>
            </a:xfrm>
            <a:prstGeom prst="flowChartConnector">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9" name="Flowchart: Connector 8"/>
            <p:cNvSpPr/>
            <p:nvPr/>
          </p:nvSpPr>
          <p:spPr bwMode="auto">
            <a:xfrm flipH="1">
              <a:off x="2295144" y="3593592"/>
              <a:ext cx="137160" cy="137160"/>
            </a:xfrm>
            <a:prstGeom prst="flowChartConnector">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Times New Roman" pitchFamily="18" charset="0"/>
              </a:endParaRPr>
            </a:p>
          </p:txBody>
        </p:sp>
      </p:grpSp>
      <p:sp>
        <p:nvSpPr>
          <p:cNvPr id="10" name="Flowchart: Summing Junction 9"/>
          <p:cNvSpPr/>
          <p:nvPr/>
        </p:nvSpPr>
        <p:spPr bwMode="auto">
          <a:xfrm>
            <a:off x="1368552" y="1828800"/>
            <a:ext cx="384048" cy="381000"/>
          </a:xfrm>
          <a:prstGeom prst="flowChartSummingJunction">
            <a:avLst/>
          </a:prstGeom>
          <a:solidFill>
            <a:srgbClr val="CC00CC">
              <a:alpha val="19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2" name="Flowchart: Summing Junction 11"/>
          <p:cNvSpPr/>
          <p:nvPr/>
        </p:nvSpPr>
        <p:spPr bwMode="auto">
          <a:xfrm>
            <a:off x="6626352" y="3124200"/>
            <a:ext cx="384048" cy="381000"/>
          </a:xfrm>
          <a:prstGeom prst="flowChartSummingJunction">
            <a:avLst/>
          </a:prstGeom>
          <a:solidFill>
            <a:srgbClr val="CC00CC">
              <a:alpha val="19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3" name="Group 12"/>
          <p:cNvGrpSpPr/>
          <p:nvPr/>
        </p:nvGrpSpPr>
        <p:grpSpPr>
          <a:xfrm>
            <a:off x="5867400" y="1828800"/>
            <a:ext cx="457200" cy="457200"/>
            <a:chOff x="2133600" y="3429000"/>
            <a:chExt cx="457200" cy="457200"/>
          </a:xfrm>
          <a:solidFill>
            <a:srgbClr val="CC00CC">
              <a:alpha val="26000"/>
            </a:srgbClr>
          </a:solidFill>
        </p:grpSpPr>
        <p:sp>
          <p:nvSpPr>
            <p:cNvPr id="14" name="Flowchart: Connector 13"/>
            <p:cNvSpPr/>
            <p:nvPr/>
          </p:nvSpPr>
          <p:spPr bwMode="auto">
            <a:xfrm>
              <a:off x="2133600" y="3429000"/>
              <a:ext cx="457200" cy="457200"/>
            </a:xfrm>
            <a:prstGeom prst="flowChartConnector">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5" name="Flowchart: Connector 14"/>
            <p:cNvSpPr/>
            <p:nvPr/>
          </p:nvSpPr>
          <p:spPr bwMode="auto">
            <a:xfrm flipH="1">
              <a:off x="2295144" y="3593592"/>
              <a:ext cx="137160" cy="137160"/>
            </a:xfrm>
            <a:prstGeom prst="flowChartConnector">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Times New Roman" pitchFamily="18" charset="0"/>
              </a:endParaRPr>
            </a:p>
          </p:txBody>
        </p:sp>
      </p:grpSp>
      <p:sp>
        <p:nvSpPr>
          <p:cNvPr id="19" name="Right Arrow 18"/>
          <p:cNvSpPr/>
          <p:nvPr/>
        </p:nvSpPr>
        <p:spPr bwMode="auto">
          <a:xfrm rot="9000000">
            <a:off x="5887298" y="2362706"/>
            <a:ext cx="978408" cy="231336"/>
          </a:xfrm>
          <a:prstGeom prst="rightArrow">
            <a:avLst/>
          </a:prstGeom>
          <a:solidFill>
            <a:srgbClr val="CC00CC">
              <a:alpha val="2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20" name="Right Arrow 19"/>
          <p:cNvSpPr/>
          <p:nvPr/>
        </p:nvSpPr>
        <p:spPr bwMode="auto">
          <a:xfrm rot="-2220000">
            <a:off x="1417337" y="2406275"/>
            <a:ext cx="978408" cy="215890"/>
          </a:xfrm>
          <a:prstGeom prst="rightArrow">
            <a:avLst/>
          </a:prstGeom>
          <a:solidFill>
            <a:srgbClr val="CC00CC">
              <a:alpha val="2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6"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err="1" smtClean="0">
                <a:latin typeface="+mn-lt"/>
              </a:rPr>
              <a:t>Interhemispheric</a:t>
            </a:r>
            <a:r>
              <a:rPr lang="en-US" sz="1800" kern="0" dirty="0" smtClean="0">
                <a:latin typeface="+mn-lt"/>
              </a:rPr>
              <a:t> currents reinforce afternoon convection in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err="1" smtClean="0">
                <a:latin typeface="+mn-lt"/>
              </a:rPr>
              <a:t>Interhemispheric</a:t>
            </a:r>
            <a:r>
              <a:rPr lang="en-US" sz="1800" kern="0" dirty="0" smtClean="0">
                <a:latin typeface="+mn-lt"/>
              </a:rPr>
              <a:t> currents counteract afternoon convection in northern hemisphere </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20050216: 1330-1332 UT</a:t>
            </a:r>
            <a:endParaRPr lang="en-US" sz="4400" dirty="0"/>
          </a:p>
        </p:txBody>
      </p:sp>
      <p:pic>
        <p:nvPicPr>
          <p:cNvPr id="5" name="Content Placeholder 4" descr="20050216.1330.south.cnvmap.png"/>
          <p:cNvPicPr>
            <a:picLocks noGrp="1" noChangeAspect="1"/>
          </p:cNvPicPr>
          <p:nvPr>
            <p:ph idx="1"/>
          </p:nvPr>
        </p:nvPicPr>
        <p:blipFill>
          <a:blip r:embed="rId3" cstate="print"/>
          <a:stretch>
            <a:fillRect/>
          </a:stretch>
        </p:blipFill>
        <p:spPr>
          <a:xfrm>
            <a:off x="0" y="1143000"/>
            <a:ext cx="4495800" cy="4495800"/>
          </a:xfrm>
        </p:spPr>
      </p:pic>
      <p:pic>
        <p:nvPicPr>
          <p:cNvPr id="6" name="Picture 5" descr="20050216.1330.north.cnvmap.png"/>
          <p:cNvPicPr>
            <a:picLocks noChangeAspect="1"/>
          </p:cNvPicPr>
          <p:nvPr/>
        </p:nvPicPr>
        <p:blipFill>
          <a:blip r:embed="rId4" cstate="print"/>
          <a:stretch>
            <a:fillRect/>
          </a:stretch>
        </p:blipFill>
        <p:spPr>
          <a:xfrm>
            <a:off x="4648200" y="1143000"/>
            <a:ext cx="4495800" cy="4495800"/>
          </a:xfrm>
          <a:prstGeom prst="rect">
            <a:avLst/>
          </a:prstGeom>
        </p:spPr>
      </p:pic>
      <p:sp>
        <p:nvSpPr>
          <p:cNvPr id="7" name="Content Placeholder 3"/>
          <p:cNvSpPr txBox="1">
            <a:spLocks/>
          </p:cNvSpPr>
          <p:nvPr/>
        </p:nvSpPr>
        <p:spPr bwMode="auto">
          <a:xfrm>
            <a:off x="381000" y="5410200"/>
            <a:ext cx="8534400" cy="10668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ts val="600"/>
              </a:spcAft>
              <a:buClr>
                <a:srgbClr val="FF3300"/>
              </a:buClr>
              <a:buSzPct val="80000"/>
              <a:buFont typeface="Wingdings" pitchFamily="2" charset="2"/>
              <a:buChar char="l"/>
              <a:tabLst/>
              <a:defRPr/>
            </a:pPr>
            <a:endParaRPr lang="en-US" sz="2000" kern="0" dirty="0" smtClean="0">
              <a:latin typeface="+mn-lt"/>
            </a:endParaRPr>
          </a:p>
        </p:txBody>
      </p:sp>
      <p:sp>
        <p:nvSpPr>
          <p:cNvPr id="8"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Afternoon convection is much stronger in the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smtClean="0">
                <a:latin typeface="+mn-lt"/>
              </a:rPr>
              <a:t>IMF is dominant By negative</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20050216: 1330-1332 UT</a:t>
            </a:r>
            <a:endParaRPr lang="en-US" sz="4400" dirty="0"/>
          </a:p>
        </p:txBody>
      </p:sp>
      <p:pic>
        <p:nvPicPr>
          <p:cNvPr id="5" name="Content Placeholder 4" descr="20050216.1330.south.cnvmap.png"/>
          <p:cNvPicPr>
            <a:picLocks noGrp="1" noChangeAspect="1"/>
          </p:cNvPicPr>
          <p:nvPr>
            <p:ph idx="1"/>
          </p:nvPr>
        </p:nvPicPr>
        <p:blipFill>
          <a:blip r:embed="rId3" cstate="print"/>
          <a:stretch>
            <a:fillRect/>
          </a:stretch>
        </p:blipFill>
        <p:spPr>
          <a:xfrm>
            <a:off x="0" y="1143000"/>
            <a:ext cx="4495800" cy="4495800"/>
          </a:xfrm>
        </p:spPr>
      </p:pic>
      <p:pic>
        <p:nvPicPr>
          <p:cNvPr id="6" name="Picture 5" descr="20050216.1330.north.cnvmap.png"/>
          <p:cNvPicPr>
            <a:picLocks noChangeAspect="1"/>
          </p:cNvPicPr>
          <p:nvPr/>
        </p:nvPicPr>
        <p:blipFill>
          <a:blip r:embed="rId4" cstate="print"/>
          <a:stretch>
            <a:fillRect/>
          </a:stretch>
        </p:blipFill>
        <p:spPr>
          <a:xfrm>
            <a:off x="4648200" y="1143000"/>
            <a:ext cx="4495800" cy="4495800"/>
          </a:xfrm>
          <a:prstGeom prst="rect">
            <a:avLst/>
          </a:prstGeom>
        </p:spPr>
      </p:pic>
      <p:sp>
        <p:nvSpPr>
          <p:cNvPr id="7" name="Content Placeholder 3"/>
          <p:cNvSpPr txBox="1">
            <a:spLocks/>
          </p:cNvSpPr>
          <p:nvPr/>
        </p:nvSpPr>
        <p:spPr bwMode="auto">
          <a:xfrm>
            <a:off x="381000" y="5410200"/>
            <a:ext cx="8534400" cy="10668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ts val="600"/>
              </a:spcAft>
              <a:buClr>
                <a:srgbClr val="FF3300"/>
              </a:buClr>
              <a:buSzPct val="80000"/>
              <a:buFont typeface="Wingdings" pitchFamily="2" charset="2"/>
              <a:buChar char="l"/>
              <a:tabLst/>
              <a:defRPr/>
            </a:pPr>
            <a:endParaRPr lang="en-US" sz="2000" kern="0" dirty="0" smtClean="0">
              <a:latin typeface="+mn-lt"/>
            </a:endParaRPr>
          </a:p>
        </p:txBody>
      </p:sp>
      <p:grpSp>
        <p:nvGrpSpPr>
          <p:cNvPr id="9" name="Group 6"/>
          <p:cNvGrpSpPr/>
          <p:nvPr/>
        </p:nvGrpSpPr>
        <p:grpSpPr>
          <a:xfrm>
            <a:off x="1828800" y="3200400"/>
            <a:ext cx="457200" cy="457200"/>
            <a:chOff x="2133600" y="3429000"/>
            <a:chExt cx="457200" cy="457200"/>
          </a:xfrm>
          <a:solidFill>
            <a:srgbClr val="CC00CC">
              <a:alpha val="26000"/>
            </a:srgbClr>
          </a:solidFill>
        </p:grpSpPr>
        <p:sp>
          <p:nvSpPr>
            <p:cNvPr id="10" name="Flowchart: Connector 9"/>
            <p:cNvSpPr/>
            <p:nvPr/>
          </p:nvSpPr>
          <p:spPr bwMode="auto">
            <a:xfrm>
              <a:off x="2133600" y="3429000"/>
              <a:ext cx="457200" cy="457200"/>
            </a:xfrm>
            <a:prstGeom prst="flowChartConnector">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1" name="Flowchart: Connector 10"/>
            <p:cNvSpPr/>
            <p:nvPr/>
          </p:nvSpPr>
          <p:spPr bwMode="auto">
            <a:xfrm flipH="1">
              <a:off x="2295144" y="3593592"/>
              <a:ext cx="137160" cy="137160"/>
            </a:xfrm>
            <a:prstGeom prst="flowChartConnector">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Times New Roman" pitchFamily="18" charset="0"/>
              </a:endParaRPr>
            </a:p>
          </p:txBody>
        </p:sp>
      </p:grpSp>
      <p:sp>
        <p:nvSpPr>
          <p:cNvPr id="12" name="Flowchart: Summing Junction 11"/>
          <p:cNvSpPr/>
          <p:nvPr/>
        </p:nvSpPr>
        <p:spPr bwMode="auto">
          <a:xfrm>
            <a:off x="990600" y="2209800"/>
            <a:ext cx="384048" cy="381000"/>
          </a:xfrm>
          <a:prstGeom prst="flowChartSummingJunction">
            <a:avLst/>
          </a:prstGeom>
          <a:solidFill>
            <a:srgbClr val="CC00CC">
              <a:alpha val="19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3" name="Flowchart: Summing Junction 12"/>
          <p:cNvSpPr/>
          <p:nvPr/>
        </p:nvSpPr>
        <p:spPr bwMode="auto">
          <a:xfrm>
            <a:off x="6629400" y="3124200"/>
            <a:ext cx="384048" cy="381000"/>
          </a:xfrm>
          <a:prstGeom prst="flowChartSummingJunction">
            <a:avLst/>
          </a:prstGeom>
          <a:solidFill>
            <a:srgbClr val="CC00CC">
              <a:alpha val="19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14" name="Group 12"/>
          <p:cNvGrpSpPr/>
          <p:nvPr/>
        </p:nvGrpSpPr>
        <p:grpSpPr>
          <a:xfrm>
            <a:off x="5794248" y="1905000"/>
            <a:ext cx="457200" cy="457200"/>
            <a:chOff x="2133600" y="3429000"/>
            <a:chExt cx="457200" cy="457200"/>
          </a:xfrm>
          <a:solidFill>
            <a:srgbClr val="CC00CC">
              <a:alpha val="26000"/>
            </a:srgbClr>
          </a:solidFill>
        </p:grpSpPr>
        <p:sp>
          <p:nvSpPr>
            <p:cNvPr id="15" name="Flowchart: Connector 14"/>
            <p:cNvSpPr/>
            <p:nvPr/>
          </p:nvSpPr>
          <p:spPr bwMode="auto">
            <a:xfrm>
              <a:off x="2133600" y="3429000"/>
              <a:ext cx="457200" cy="457200"/>
            </a:xfrm>
            <a:prstGeom prst="flowChartConnector">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6" name="Flowchart: Connector 15"/>
            <p:cNvSpPr/>
            <p:nvPr/>
          </p:nvSpPr>
          <p:spPr bwMode="auto">
            <a:xfrm flipH="1">
              <a:off x="2295144" y="3593592"/>
              <a:ext cx="137160" cy="137160"/>
            </a:xfrm>
            <a:prstGeom prst="flowChartConnector">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Times New Roman" pitchFamily="18" charset="0"/>
              </a:endParaRPr>
            </a:p>
          </p:txBody>
        </p:sp>
      </p:grpSp>
      <p:sp>
        <p:nvSpPr>
          <p:cNvPr id="17" name="Right Arrow 16"/>
          <p:cNvSpPr/>
          <p:nvPr/>
        </p:nvSpPr>
        <p:spPr bwMode="auto">
          <a:xfrm rot="9000000">
            <a:off x="5554894" y="2739958"/>
            <a:ext cx="978408" cy="231336"/>
          </a:xfrm>
          <a:prstGeom prst="rightArrow">
            <a:avLst/>
          </a:prstGeom>
          <a:solidFill>
            <a:srgbClr val="CC00CC">
              <a:alpha val="2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8" name="Right Arrow 17"/>
          <p:cNvSpPr/>
          <p:nvPr/>
        </p:nvSpPr>
        <p:spPr bwMode="auto">
          <a:xfrm rot="-2220000">
            <a:off x="1188737" y="2711075"/>
            <a:ext cx="978408" cy="215890"/>
          </a:xfrm>
          <a:prstGeom prst="rightArrow">
            <a:avLst/>
          </a:prstGeom>
          <a:solidFill>
            <a:srgbClr val="CC00CC">
              <a:alpha val="2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9" name="Rectangle 3"/>
          <p:cNvSpPr txBox="1">
            <a:spLocks noChangeArrowheads="1"/>
          </p:cNvSpPr>
          <p:nvPr/>
        </p:nvSpPr>
        <p:spPr bwMode="auto">
          <a:xfrm>
            <a:off x="0" y="5715000"/>
            <a:ext cx="89916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Wingdings" pitchFamily="2" charset="2"/>
              <a:buChar char="l"/>
            </a:pPr>
            <a:r>
              <a:rPr lang="en-US" sz="1800" kern="0" dirty="0" err="1" smtClean="0">
                <a:latin typeface="+mn-lt"/>
              </a:rPr>
              <a:t>Interhemispheric</a:t>
            </a:r>
            <a:r>
              <a:rPr lang="en-US" sz="1800" kern="0" dirty="0" smtClean="0">
                <a:latin typeface="+mn-lt"/>
              </a:rPr>
              <a:t> currents reinforce afternoon convection in southern hemisphere</a:t>
            </a:r>
          </a:p>
          <a:p>
            <a:pPr marL="376238" indent="-342900" defTabSz="982663">
              <a:spcBef>
                <a:spcPts val="0"/>
              </a:spcBef>
              <a:spcAft>
                <a:spcPts val="600"/>
              </a:spcAft>
              <a:buClr>
                <a:srgbClr val="FF3300"/>
              </a:buClr>
              <a:buSzPct val="80000"/>
              <a:buFont typeface="Wingdings" pitchFamily="2" charset="2"/>
              <a:buChar char="l"/>
            </a:pPr>
            <a:r>
              <a:rPr lang="en-US" sz="1800" kern="0" dirty="0" err="1" smtClean="0">
                <a:latin typeface="+mn-lt"/>
              </a:rPr>
              <a:t>Interhemispheric</a:t>
            </a:r>
            <a:r>
              <a:rPr lang="en-US" sz="1800" kern="0" dirty="0" smtClean="0">
                <a:latin typeface="+mn-lt"/>
              </a:rPr>
              <a:t> currents counteract afternoon convection in northern hemisphere </a:t>
            </a:r>
          </a:p>
          <a:p>
            <a:pPr marL="376238" indent="-342900" defTabSz="982663">
              <a:spcBef>
                <a:spcPct val="20000"/>
              </a:spcBef>
              <a:spcAft>
                <a:spcPct val="50000"/>
              </a:spcAft>
              <a:buClr>
                <a:srgbClr val="FF3300"/>
              </a:buClr>
              <a:buSzPct val="80000"/>
              <a:buFont typeface="Wingdings" pitchFamily="2" charset="2"/>
              <a:buChar char="l"/>
            </a:pP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667000"/>
            <a:ext cx="8228160" cy="1144921"/>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August 4</a:t>
            </a:r>
            <a:r>
              <a:rPr lang="en-US" sz="4400" b="1" baseline="30000" dirty="0" smtClean="0"/>
              <a:t>th</a:t>
            </a:r>
            <a:r>
              <a:rPr lang="en-US" sz="4400" b="1" dirty="0" smtClean="0"/>
              <a:t> 2010 SAPS Event</a:t>
            </a:r>
            <a:endParaRPr lang="en-US" sz="44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FIR-BKS-WAL FOVs</a:t>
            </a:r>
            <a:endParaRPr lang="en-US" sz="4400" dirty="0"/>
          </a:p>
        </p:txBody>
      </p:sp>
      <p:pic>
        <p:nvPicPr>
          <p:cNvPr id="4" name="Picture 2"/>
          <p:cNvPicPr>
            <a:picLocks noChangeAspect="1" noChangeArrowheads="1"/>
          </p:cNvPicPr>
          <p:nvPr/>
        </p:nvPicPr>
        <p:blipFill>
          <a:blip r:embed="rId2" cstate="print"/>
          <a:srcRect r="16667"/>
          <a:stretch>
            <a:fillRect/>
          </a:stretch>
        </p:blipFill>
        <p:spPr bwMode="auto">
          <a:xfrm>
            <a:off x="0" y="1143000"/>
            <a:ext cx="9144000" cy="4114800"/>
          </a:xfrm>
          <a:prstGeom prst="rect">
            <a:avLst/>
          </a:prstGeom>
          <a:noFill/>
          <a:ln w="9525">
            <a:noFill/>
            <a:round/>
            <a:headEnd/>
            <a:tailEnd/>
          </a:ln>
        </p:spPr>
      </p:pic>
      <p:sp>
        <p:nvSpPr>
          <p:cNvPr id="5" name="Rectangle 3"/>
          <p:cNvSpPr txBox="1">
            <a:spLocks noChangeArrowheads="1"/>
          </p:cNvSpPr>
          <p:nvPr/>
        </p:nvSpPr>
        <p:spPr bwMode="auto">
          <a:xfrm>
            <a:off x="0" y="5410200"/>
            <a:ext cx="91440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buFont typeface="Arial" pitchFamily="34" charset="0"/>
              <a:buChar char="•"/>
            </a:pPr>
            <a:r>
              <a:rPr lang="en-US" sz="1800" kern="0" dirty="0" err="1" smtClean="0">
                <a:latin typeface="+mn-lt"/>
              </a:rPr>
              <a:t>I</a:t>
            </a:r>
            <a:r>
              <a:rPr lang="en-US" sz="1800" kern="0" dirty="0" err="1" smtClean="0">
                <a:latin typeface="+mn-lt"/>
              </a:rPr>
              <a:t>nterhemispheric</a:t>
            </a:r>
            <a:r>
              <a:rPr lang="en-US" sz="1800" kern="0" dirty="0" smtClean="0">
                <a:latin typeface="+mn-lt"/>
              </a:rPr>
              <a:t> </a:t>
            </a:r>
            <a:r>
              <a:rPr lang="en-US" sz="1800" kern="0" dirty="0" err="1" smtClean="0">
                <a:latin typeface="+mn-lt"/>
              </a:rPr>
              <a:t>conjugacy</a:t>
            </a:r>
            <a:r>
              <a:rPr lang="en-US" sz="1800" kern="0" dirty="0" smtClean="0">
                <a:latin typeface="+mn-lt"/>
              </a:rPr>
              <a:t> of SAPS/SAID events can be examined with mid-latitude radars.</a:t>
            </a:r>
          </a:p>
          <a:p>
            <a:pPr marL="376238" indent="-342900" defTabSz="982663">
              <a:spcBef>
                <a:spcPts val="0"/>
              </a:spcBef>
              <a:spcAft>
                <a:spcPts val="600"/>
              </a:spcAft>
              <a:buClr>
                <a:srgbClr val="FF3300"/>
              </a:buClr>
              <a:buSzPct val="80000"/>
              <a:buFont typeface="Arial" pitchFamily="34" charset="0"/>
              <a:buChar char="•"/>
            </a:pPr>
            <a:r>
              <a:rPr lang="en-US" sz="1800" kern="0" dirty="0" smtClean="0">
                <a:latin typeface="+mn-lt"/>
              </a:rPr>
              <a:t>Here, we present preliminary results of an examination of the </a:t>
            </a:r>
            <a:r>
              <a:rPr lang="en-US" sz="1800" kern="0" dirty="0" err="1" smtClean="0">
                <a:latin typeface="+mn-lt"/>
              </a:rPr>
              <a:t>interhemispheric</a:t>
            </a:r>
            <a:r>
              <a:rPr lang="en-US" sz="1800" kern="0" dirty="0" smtClean="0">
                <a:latin typeface="+mn-lt"/>
              </a:rPr>
              <a:t> </a:t>
            </a:r>
            <a:r>
              <a:rPr lang="en-US" sz="1800" kern="0" dirty="0" err="1" smtClean="0">
                <a:latin typeface="+mn-lt"/>
              </a:rPr>
              <a:t>conjugacy</a:t>
            </a:r>
            <a:r>
              <a:rPr lang="en-US" sz="1800" kern="0" dirty="0" smtClean="0">
                <a:latin typeface="+mn-lt"/>
              </a:rPr>
              <a:t> of the same SAPS/SAID event presented by Adrian </a:t>
            </a:r>
            <a:r>
              <a:rPr lang="en-US" sz="1800" kern="0" dirty="0" err="1" smtClean="0">
                <a:latin typeface="+mn-lt"/>
              </a:rPr>
              <a:t>Grocott</a:t>
            </a:r>
            <a:r>
              <a:rPr lang="en-US" sz="1800" kern="0" dirty="0" smtClean="0">
                <a:latin typeface="+mn-lt"/>
              </a:rPr>
              <a:t> on Thursday.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smtClean="0"/>
              <a:t>SAID: August 4</a:t>
            </a:r>
            <a:r>
              <a:rPr lang="en-US" sz="4400" baseline="30000" dirty="0" smtClean="0"/>
              <a:t>th</a:t>
            </a:r>
            <a:r>
              <a:rPr lang="en-US" sz="4400" dirty="0" smtClean="0"/>
              <a:t> 2010</a:t>
            </a:r>
            <a:endParaRPr lang="en-US" sz="4400" dirty="0"/>
          </a:p>
        </p:txBody>
      </p:sp>
      <p:sp>
        <p:nvSpPr>
          <p:cNvPr id="4" name="Content Placeholder 3"/>
          <p:cNvSpPr>
            <a:spLocks noGrp="1"/>
          </p:cNvSpPr>
          <p:nvPr>
            <p:ph idx="1"/>
          </p:nvPr>
        </p:nvSpPr>
        <p:spPr>
          <a:xfrm>
            <a:off x="1" y="1447800"/>
            <a:ext cx="1371600" cy="5276850"/>
          </a:xfrm>
        </p:spPr>
        <p:txBody>
          <a:bodyPr/>
          <a:lstStyle/>
          <a:p>
            <a:pPr>
              <a:spcBef>
                <a:spcPts val="0"/>
              </a:spcBef>
              <a:spcAft>
                <a:spcPts val="3000"/>
              </a:spcAft>
              <a:buNone/>
            </a:pPr>
            <a:r>
              <a:rPr lang="en-US" sz="1800" dirty="0" smtClean="0"/>
              <a:t>IMF </a:t>
            </a:r>
            <a:r>
              <a:rPr lang="en-US" sz="1800" dirty="0" err="1" smtClean="0"/>
              <a:t>Bz</a:t>
            </a:r>
            <a:endParaRPr lang="en-US" sz="1800" dirty="0" smtClean="0"/>
          </a:p>
          <a:p>
            <a:pPr>
              <a:spcBef>
                <a:spcPts val="0"/>
              </a:spcBef>
              <a:spcAft>
                <a:spcPts val="3000"/>
              </a:spcAft>
              <a:buNone/>
            </a:pPr>
            <a:r>
              <a:rPr lang="en-US" sz="1800" dirty="0" smtClean="0"/>
              <a:t>IMF By</a:t>
            </a:r>
          </a:p>
          <a:p>
            <a:pPr>
              <a:spcBef>
                <a:spcPts val="0"/>
              </a:spcBef>
              <a:spcAft>
                <a:spcPts val="3000"/>
              </a:spcAft>
              <a:buNone/>
            </a:pPr>
            <a:r>
              <a:rPr lang="en-US" sz="1800" dirty="0" smtClean="0"/>
              <a:t>Dynamic Pressure</a:t>
            </a:r>
          </a:p>
          <a:p>
            <a:pPr>
              <a:spcBef>
                <a:spcPts val="0"/>
              </a:spcBef>
              <a:spcAft>
                <a:spcPts val="3000"/>
              </a:spcAft>
              <a:buNone/>
            </a:pPr>
            <a:r>
              <a:rPr lang="en-US" dirty="0" smtClean="0"/>
              <a:t>SW </a:t>
            </a:r>
            <a:r>
              <a:rPr lang="en-US" dirty="0" err="1" smtClean="0"/>
              <a:t>Vel</a:t>
            </a:r>
            <a:endParaRPr lang="en-US" dirty="0" smtClean="0"/>
          </a:p>
          <a:p>
            <a:pPr>
              <a:spcBef>
                <a:spcPts val="0"/>
              </a:spcBef>
              <a:spcAft>
                <a:spcPts val="3000"/>
              </a:spcAft>
              <a:buNone/>
            </a:pPr>
            <a:r>
              <a:rPr lang="en-US" dirty="0" smtClean="0"/>
              <a:t>AL/AE/AU</a:t>
            </a:r>
          </a:p>
          <a:p>
            <a:pPr>
              <a:spcBef>
                <a:spcPts val="0"/>
              </a:spcBef>
              <a:spcAft>
                <a:spcPts val="3000"/>
              </a:spcAft>
              <a:buNone/>
            </a:pPr>
            <a:r>
              <a:rPr lang="en-US" dirty="0" smtClean="0"/>
              <a:t>Sym-H</a:t>
            </a:r>
          </a:p>
          <a:p>
            <a:pPr>
              <a:spcBef>
                <a:spcPts val="0"/>
              </a:spcBef>
              <a:spcAft>
                <a:spcPts val="3000"/>
              </a:spcAft>
              <a:buNone/>
            </a:pPr>
            <a:r>
              <a:rPr lang="en-US" dirty="0" err="1" smtClean="0"/>
              <a:t>Asym</a:t>
            </a:r>
            <a:r>
              <a:rPr lang="en-US" dirty="0" smtClean="0"/>
              <a:t>-H</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522920" y="1143000"/>
            <a:ext cx="7621080" cy="53340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0"/>
            <a:ext cx="6629400" cy="1066800"/>
          </a:xfrm>
          <a:noFill/>
          <a:ln/>
        </p:spPr>
        <p:txBody>
          <a:bodyPr/>
          <a:lstStyle/>
          <a:p>
            <a:pPr defTabSz="982663"/>
            <a:r>
              <a:rPr lang="en-US" sz="4400" dirty="0" err="1" smtClean="0"/>
              <a:t>Interhemispheric</a:t>
            </a:r>
            <a:r>
              <a:rPr lang="en-US" sz="4400" dirty="0" smtClean="0"/>
              <a:t>  </a:t>
            </a:r>
            <a:br>
              <a:rPr lang="en-US" sz="4400" dirty="0" smtClean="0"/>
            </a:br>
            <a:r>
              <a:rPr lang="en-US" sz="4400" dirty="0" smtClean="0"/>
              <a:t>SAID Measurements </a:t>
            </a:r>
            <a:endParaRPr lang="en-US" sz="4400" dirty="0"/>
          </a:p>
        </p:txBody>
      </p:sp>
      <p:sp>
        <p:nvSpPr>
          <p:cNvPr id="4" name="Content Placeholder 3"/>
          <p:cNvSpPr>
            <a:spLocks noGrp="1"/>
          </p:cNvSpPr>
          <p:nvPr>
            <p:ph idx="1"/>
          </p:nvPr>
        </p:nvSpPr>
        <p:spPr>
          <a:xfrm>
            <a:off x="76200" y="1219200"/>
            <a:ext cx="2819400" cy="5143500"/>
          </a:xfrm>
        </p:spPr>
        <p:txBody>
          <a:bodyPr/>
          <a:lstStyle/>
          <a:p>
            <a:r>
              <a:rPr lang="en-US" sz="1600" dirty="0" smtClean="0"/>
              <a:t>FIR Beam-5</a:t>
            </a:r>
          </a:p>
          <a:p>
            <a:endParaRPr lang="en-US" sz="1600" dirty="0" smtClean="0"/>
          </a:p>
          <a:p>
            <a:endParaRPr lang="en-US" sz="1600" dirty="0" smtClean="0"/>
          </a:p>
          <a:p>
            <a:pPr>
              <a:buNone/>
            </a:pPr>
            <a:endParaRPr lang="en-US" sz="1600" dirty="0" smtClean="0"/>
          </a:p>
          <a:p>
            <a:r>
              <a:rPr lang="en-US" sz="1600" dirty="0" smtClean="0"/>
              <a:t>WAL Beam-3</a:t>
            </a:r>
          </a:p>
          <a:p>
            <a:endParaRPr lang="en-US" sz="1600" dirty="0" smtClean="0"/>
          </a:p>
          <a:p>
            <a:endParaRPr lang="en-US" sz="1600" dirty="0" smtClean="0"/>
          </a:p>
          <a:p>
            <a:endParaRPr lang="en-US" sz="1600" dirty="0" smtClean="0"/>
          </a:p>
          <a:p>
            <a:r>
              <a:rPr lang="en-US" sz="1600" dirty="0" smtClean="0"/>
              <a:t>BKS Beam-11</a:t>
            </a:r>
            <a:endParaRPr lang="en-US" sz="1600" dirty="0"/>
          </a:p>
        </p:txBody>
      </p:sp>
      <p:pic>
        <p:nvPicPr>
          <p:cNvPr id="5" name="Picture 2"/>
          <p:cNvPicPr>
            <a:picLocks noChangeAspect="1" noChangeArrowheads="1"/>
          </p:cNvPicPr>
          <p:nvPr/>
        </p:nvPicPr>
        <p:blipFill>
          <a:blip r:embed="rId3" cstate="print"/>
          <a:srcRect/>
          <a:stretch>
            <a:fillRect/>
          </a:stretch>
        </p:blipFill>
        <p:spPr bwMode="auto">
          <a:xfrm>
            <a:off x="1828800" y="1216256"/>
            <a:ext cx="7239000" cy="5184544"/>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SAID Latitude: WAL Vs FIR</a:t>
            </a:r>
            <a:endParaRPr lang="en-US" sz="4400" dirty="0"/>
          </a:p>
        </p:txBody>
      </p:sp>
      <p:pic>
        <p:nvPicPr>
          <p:cNvPr id="4" name="Picture 2"/>
          <p:cNvPicPr>
            <a:picLocks noChangeAspect="1" noChangeArrowheads="1"/>
          </p:cNvPicPr>
          <p:nvPr/>
        </p:nvPicPr>
        <p:blipFill>
          <a:blip r:embed="rId2" cstate="print"/>
          <a:srcRect l="-1695"/>
          <a:stretch>
            <a:fillRect/>
          </a:stretch>
        </p:blipFill>
        <p:spPr bwMode="auto">
          <a:xfrm>
            <a:off x="0" y="1195037"/>
            <a:ext cx="9144000" cy="4596163"/>
          </a:xfrm>
          <a:prstGeom prst="rect">
            <a:avLst/>
          </a:prstGeom>
          <a:noFill/>
          <a:ln w="9525">
            <a:noFill/>
            <a:round/>
            <a:headEnd/>
            <a:tailEnd/>
          </a:ln>
        </p:spPr>
      </p:pic>
      <p:sp>
        <p:nvSpPr>
          <p:cNvPr id="5" name="Rectangle 3"/>
          <p:cNvSpPr txBox="1">
            <a:spLocks noChangeArrowheads="1"/>
          </p:cNvSpPr>
          <p:nvPr/>
        </p:nvSpPr>
        <p:spPr bwMode="auto">
          <a:xfrm>
            <a:off x="0" y="6019800"/>
            <a:ext cx="9144000" cy="990600"/>
          </a:xfrm>
          <a:prstGeom prst="rect">
            <a:avLst/>
          </a:prstGeom>
          <a:noFill/>
          <a:ln w="9525">
            <a:noFill/>
            <a:miter lim="800000"/>
            <a:headEnd/>
            <a:tailEnd/>
          </a:ln>
        </p:spPr>
        <p:txBody>
          <a:bodyPr vert="horz" wrap="square" lIns="92071" tIns="46036" rIns="92071" bIns="46036" numCol="1" anchor="t" anchorCtr="0" compatLnSpc="1">
            <a:prstTxWarp prst="textNoShape">
              <a:avLst/>
            </a:prstTxWarp>
          </a:bodyPr>
          <a:lstStyle/>
          <a:p>
            <a:pPr marL="376238" indent="-342900" defTabSz="982663">
              <a:spcBef>
                <a:spcPts val="0"/>
              </a:spcBef>
              <a:spcAft>
                <a:spcPts val="600"/>
              </a:spcAft>
              <a:buClr>
                <a:srgbClr val="FF3300"/>
              </a:buClr>
              <a:buSzPct val="80000"/>
            </a:pPr>
            <a:r>
              <a:rPr lang="en-US" sz="1800" kern="0" dirty="0" smtClean="0">
                <a:latin typeface="+mn-lt"/>
              </a:rPr>
              <a:t>The latitudinal motion of the SAPS/SAID channel is highly correlated between the hemispheres.</a:t>
            </a:r>
          </a:p>
        </p:txBody>
      </p:sp>
      <p:sp>
        <p:nvSpPr>
          <p:cNvPr id="6" name="TextBox 5"/>
          <p:cNvSpPr txBox="1"/>
          <p:nvPr/>
        </p:nvSpPr>
        <p:spPr>
          <a:xfrm rot="-5400000">
            <a:off x="-2229936" y="3335923"/>
            <a:ext cx="4724400" cy="338554"/>
          </a:xfrm>
          <a:prstGeom prst="rect">
            <a:avLst/>
          </a:prstGeom>
          <a:solidFill>
            <a:schemeClr val="bg1"/>
          </a:solidFill>
        </p:spPr>
        <p:txBody>
          <a:bodyPr wrap="square" rtlCol="0">
            <a:spAutoFit/>
          </a:bodyPr>
          <a:lstStyle/>
          <a:p>
            <a:pPr algn="ctr"/>
            <a:r>
              <a:rPr lang="en-US" b="1" dirty="0" smtClean="0"/>
              <a:t>Lat of SAID (Wallops)</a:t>
            </a:r>
            <a:endParaRPr lang="en-US" b="1" dirty="0"/>
          </a:p>
        </p:txBody>
      </p:sp>
      <p:sp>
        <p:nvSpPr>
          <p:cNvPr id="7" name="TextBox 6"/>
          <p:cNvSpPr txBox="1"/>
          <p:nvPr/>
        </p:nvSpPr>
        <p:spPr>
          <a:xfrm>
            <a:off x="0" y="5562600"/>
            <a:ext cx="9144000" cy="338554"/>
          </a:xfrm>
          <a:prstGeom prst="rect">
            <a:avLst/>
          </a:prstGeom>
          <a:solidFill>
            <a:schemeClr val="bg1"/>
          </a:solidFill>
        </p:spPr>
        <p:txBody>
          <a:bodyPr wrap="square" rtlCol="0">
            <a:spAutoFit/>
          </a:bodyPr>
          <a:lstStyle/>
          <a:p>
            <a:pPr algn="ctr"/>
            <a:r>
              <a:rPr lang="en-US" b="1" dirty="0" smtClean="0"/>
              <a:t>Lat of SAID (Falkland Islands)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FIR-BKS-WAL </a:t>
            </a:r>
            <a:r>
              <a:rPr lang="en-US" sz="4400" dirty="0" smtClean="0"/>
              <a:t>Velocities </a:t>
            </a:r>
            <a:endParaRPr lang="en-US" sz="4400" dirty="0"/>
          </a:p>
        </p:txBody>
      </p:sp>
      <p:sp>
        <p:nvSpPr>
          <p:cNvPr id="3" name="Content Placeholder 2"/>
          <p:cNvSpPr>
            <a:spLocks noGrp="1"/>
          </p:cNvSpPr>
          <p:nvPr>
            <p:ph idx="1"/>
          </p:nvPr>
        </p:nvSpPr>
        <p:spPr>
          <a:xfrm>
            <a:off x="0" y="5467350"/>
            <a:ext cx="9144000" cy="704850"/>
          </a:xfrm>
        </p:spPr>
        <p:txBody>
          <a:bodyPr/>
          <a:lstStyle/>
          <a:p>
            <a:pPr>
              <a:spcBef>
                <a:spcPts val="0"/>
              </a:spcBef>
              <a:spcAft>
                <a:spcPts val="600"/>
              </a:spcAft>
            </a:pPr>
            <a:r>
              <a:rPr lang="en-US" dirty="0" smtClean="0"/>
              <a:t>The dynamics of the flow variations within the SAPS/SAID channels are also correlated between the hemispheres.</a:t>
            </a:r>
          </a:p>
          <a:p>
            <a:pPr>
              <a:spcBef>
                <a:spcPts val="0"/>
              </a:spcBef>
              <a:spcAft>
                <a:spcPts val="600"/>
              </a:spcAft>
            </a:pPr>
            <a:r>
              <a:rPr lang="en-US" dirty="0" smtClean="0"/>
              <a:t> </a:t>
            </a:r>
            <a:r>
              <a:rPr lang="en-US" u="sng" dirty="0" smtClean="0"/>
              <a:t>BUT:</a:t>
            </a:r>
            <a:r>
              <a:rPr lang="en-US" dirty="0" smtClean="0"/>
              <a:t> the magnitude of the flows seen by the northern radars tends to be lower. </a:t>
            </a:r>
            <a:endParaRPr lang="en-US" dirty="0"/>
          </a:p>
        </p:txBody>
      </p:sp>
      <p:pic>
        <p:nvPicPr>
          <p:cNvPr id="4" name="Picture 2"/>
          <p:cNvPicPr>
            <a:picLocks noChangeAspect="1" noChangeArrowheads="1"/>
          </p:cNvPicPr>
          <p:nvPr/>
        </p:nvPicPr>
        <p:blipFill>
          <a:blip r:embed="rId2" cstate="print"/>
          <a:srcRect l="2342" r="29167"/>
          <a:stretch>
            <a:fillRect/>
          </a:stretch>
        </p:blipFill>
        <p:spPr bwMode="auto">
          <a:xfrm>
            <a:off x="228600" y="1143001"/>
            <a:ext cx="8915400" cy="4190999"/>
          </a:xfrm>
          <a:prstGeom prst="rect">
            <a:avLst/>
          </a:prstGeom>
          <a:noFill/>
          <a:ln w="9525">
            <a:noFill/>
            <a:round/>
            <a:headEnd/>
            <a:tailEnd/>
          </a:ln>
        </p:spPr>
      </p:pic>
      <p:sp>
        <p:nvSpPr>
          <p:cNvPr id="9" name="TextBox 8"/>
          <p:cNvSpPr txBox="1"/>
          <p:nvPr/>
        </p:nvSpPr>
        <p:spPr>
          <a:xfrm>
            <a:off x="6172200" y="1524000"/>
            <a:ext cx="1535164" cy="1323439"/>
          </a:xfrm>
          <a:prstGeom prst="rect">
            <a:avLst/>
          </a:prstGeom>
          <a:noFill/>
        </p:spPr>
        <p:txBody>
          <a:bodyPr wrap="none" rtlCol="0">
            <a:spAutoFit/>
          </a:bodyPr>
          <a:lstStyle/>
          <a:p>
            <a:r>
              <a:rPr lang="en-US" dirty="0" smtClean="0">
                <a:solidFill>
                  <a:srgbClr val="FF0000"/>
                </a:solidFill>
              </a:rPr>
              <a:t>RED</a:t>
            </a:r>
            <a:r>
              <a:rPr lang="en-US" dirty="0" smtClean="0"/>
              <a:t> = FIR</a:t>
            </a:r>
          </a:p>
          <a:p>
            <a:endParaRPr lang="en-US" dirty="0" smtClean="0"/>
          </a:p>
          <a:p>
            <a:r>
              <a:rPr lang="en-US" dirty="0" smtClean="0">
                <a:solidFill>
                  <a:schemeClr val="accent2"/>
                </a:solidFill>
              </a:rPr>
              <a:t>BLUE</a:t>
            </a:r>
            <a:r>
              <a:rPr lang="en-US" dirty="0" smtClean="0"/>
              <a:t> = BKS</a:t>
            </a:r>
          </a:p>
          <a:p>
            <a:endParaRPr lang="en-US" dirty="0" smtClean="0"/>
          </a:p>
          <a:p>
            <a:r>
              <a:rPr lang="en-US" dirty="0" smtClean="0"/>
              <a:t>BLACK = WAL</a:t>
            </a:r>
            <a:endParaRPr lang="en-US" dirty="0"/>
          </a:p>
        </p:txBody>
      </p:sp>
      <p:sp>
        <p:nvSpPr>
          <p:cNvPr id="10" name="TextBox 9"/>
          <p:cNvSpPr txBox="1"/>
          <p:nvPr/>
        </p:nvSpPr>
        <p:spPr>
          <a:xfrm rot="-5400000">
            <a:off x="-2027738" y="3069223"/>
            <a:ext cx="4191000" cy="338554"/>
          </a:xfrm>
          <a:prstGeom prst="rect">
            <a:avLst/>
          </a:prstGeom>
          <a:solidFill>
            <a:schemeClr val="bg1"/>
          </a:solidFill>
        </p:spPr>
        <p:txBody>
          <a:bodyPr wrap="square" rtlCol="0">
            <a:spAutoFit/>
          </a:bodyPr>
          <a:lstStyle/>
          <a:p>
            <a:pPr algn="ctr"/>
            <a:r>
              <a:rPr lang="en-US" b="1" dirty="0" smtClean="0"/>
              <a:t>WESTWARD VELOCITY (m/s)</a:t>
            </a:r>
            <a:endParaRPr lang="en-US" b="1" dirty="0"/>
          </a:p>
        </p:txBody>
      </p:sp>
      <p:sp>
        <p:nvSpPr>
          <p:cNvPr id="11" name="TextBox 10"/>
          <p:cNvSpPr txBox="1"/>
          <p:nvPr/>
        </p:nvSpPr>
        <p:spPr>
          <a:xfrm>
            <a:off x="0" y="5224046"/>
            <a:ext cx="9144000" cy="338554"/>
          </a:xfrm>
          <a:prstGeom prst="rect">
            <a:avLst/>
          </a:prstGeom>
          <a:solidFill>
            <a:schemeClr val="bg1"/>
          </a:solidFill>
        </p:spPr>
        <p:txBody>
          <a:bodyPr wrap="square" rtlCol="0">
            <a:spAutoFit/>
          </a:bodyPr>
          <a:lstStyle/>
          <a:p>
            <a:pPr algn="ctr"/>
            <a:r>
              <a:rPr lang="en-US" b="1" dirty="0" smtClean="0"/>
              <a:t>Universal Time on August 4</a:t>
            </a:r>
            <a:r>
              <a:rPr lang="en-US" b="1" baseline="30000" dirty="0" smtClean="0"/>
              <a:t>th</a:t>
            </a:r>
            <a:r>
              <a:rPr lang="en-US" b="1" dirty="0" smtClean="0"/>
              <a:t> 2010</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295400" y="0"/>
            <a:ext cx="6705600" cy="1006475"/>
          </a:xfrm>
          <a:noFill/>
          <a:ln/>
        </p:spPr>
        <p:txBody>
          <a:bodyPr/>
          <a:lstStyle/>
          <a:p>
            <a:r>
              <a:rPr lang="en-US" sz="4400" dirty="0" err="1" smtClean="0"/>
              <a:t>Equipotential</a:t>
            </a:r>
            <a:r>
              <a:rPr lang="en-US" sz="4400" dirty="0" smtClean="0"/>
              <a:t> </a:t>
            </a:r>
            <a:r>
              <a:rPr lang="en-US" sz="4400" dirty="0" smtClean="0"/>
              <a:t>B-</a:t>
            </a:r>
            <a:r>
              <a:rPr lang="en-US" sz="4400" dirty="0" smtClean="0"/>
              <a:t>Field </a:t>
            </a:r>
            <a:r>
              <a:rPr lang="en-US" sz="4400" dirty="0" smtClean="0"/>
              <a:t>Lines?</a:t>
            </a:r>
            <a:endParaRPr lang="en-US" sz="4400" dirty="0"/>
          </a:p>
        </p:txBody>
      </p:sp>
      <p:pic>
        <p:nvPicPr>
          <p:cNvPr id="4" name="Picture 7" descr="20010312_1030_map.gif"/>
          <p:cNvPicPr>
            <a:picLocks noChangeAspect="1"/>
          </p:cNvPicPr>
          <p:nvPr/>
        </p:nvPicPr>
        <p:blipFill>
          <a:blip r:embed="rId3" cstate="print"/>
          <a:srcRect/>
          <a:stretch>
            <a:fillRect/>
          </a:stretch>
        </p:blipFill>
        <p:spPr bwMode="auto">
          <a:xfrm>
            <a:off x="198432" y="1219200"/>
            <a:ext cx="4525968" cy="4495800"/>
          </a:xfrm>
          <a:prstGeom prst="rect">
            <a:avLst/>
          </a:prstGeom>
          <a:noFill/>
          <a:ln w="9525">
            <a:noFill/>
            <a:miter lim="800000"/>
            <a:headEnd/>
            <a:tailEnd/>
          </a:ln>
        </p:spPr>
      </p:pic>
      <p:pic>
        <p:nvPicPr>
          <p:cNvPr id="5" name="ClipArt Placeholder 5" descr="20010312_matthias1 copy.jpg"/>
          <p:cNvPicPr>
            <a:picLocks noChangeAspect="1"/>
          </p:cNvPicPr>
          <p:nvPr/>
        </p:nvPicPr>
        <p:blipFill>
          <a:blip r:embed="rId4" cstate="print"/>
          <a:srcRect t="16855" r="8511" b="10609"/>
          <a:stretch>
            <a:fillRect/>
          </a:stretch>
        </p:blipFill>
        <p:spPr bwMode="auto">
          <a:xfrm>
            <a:off x="4876799" y="1214437"/>
            <a:ext cx="4267201" cy="4500563"/>
          </a:xfrm>
          <a:prstGeom prst="rect">
            <a:avLst/>
          </a:prstGeom>
          <a:noFill/>
          <a:ln w="9525">
            <a:noFill/>
            <a:miter lim="800000"/>
            <a:headEnd/>
            <a:tailEnd/>
          </a:ln>
        </p:spPr>
      </p:pic>
      <p:sp>
        <p:nvSpPr>
          <p:cNvPr id="6" name="TextBox 8"/>
          <p:cNvSpPr txBox="1">
            <a:spLocks noChangeArrowheads="1"/>
          </p:cNvSpPr>
          <p:nvPr/>
        </p:nvSpPr>
        <p:spPr bwMode="auto">
          <a:xfrm>
            <a:off x="304800" y="5791200"/>
            <a:ext cx="8839200" cy="701496"/>
          </a:xfrm>
          <a:prstGeom prst="rect">
            <a:avLst/>
          </a:prstGeom>
          <a:noFill/>
          <a:ln w="9525">
            <a:noFill/>
            <a:miter lim="800000"/>
            <a:headEnd/>
            <a:tailEnd/>
          </a:ln>
        </p:spPr>
        <p:txBody>
          <a:bodyPr wrap="square" lIns="85112" tIns="42556" rIns="85112" bIns="42556">
            <a:spAutoFit/>
          </a:bodyPr>
          <a:lstStyle/>
          <a:p>
            <a:r>
              <a:rPr lang="en-US" sz="2000" dirty="0" smtClean="0"/>
              <a:t>Does</a:t>
            </a:r>
            <a:r>
              <a:rPr lang="en-US" sz="2000" dirty="0" smtClean="0"/>
              <a:t> </a:t>
            </a:r>
            <a:r>
              <a:rPr lang="en-US" sz="2000" dirty="0"/>
              <a:t>this </a:t>
            </a:r>
            <a:r>
              <a:rPr lang="en-US" sz="2000" dirty="0" smtClean="0"/>
              <a:t>magnetic field line projection of </a:t>
            </a:r>
            <a:r>
              <a:rPr lang="en-US" sz="2000" dirty="0" err="1" smtClean="0"/>
              <a:t>ionospheric</a:t>
            </a:r>
            <a:r>
              <a:rPr lang="en-US" sz="2000" dirty="0" smtClean="0"/>
              <a:t> convection measurements produce a </a:t>
            </a:r>
            <a:r>
              <a:rPr lang="en-US" sz="2000" dirty="0"/>
              <a:t>believable representation of </a:t>
            </a:r>
            <a:r>
              <a:rPr lang="en-US" sz="2000" dirty="0" smtClean="0"/>
              <a:t>the state of </a:t>
            </a:r>
            <a:r>
              <a:rPr lang="en-US" sz="2000" dirty="0" err="1" smtClean="0"/>
              <a:t>magnetospheric</a:t>
            </a:r>
            <a:r>
              <a:rPr lang="en-US" sz="2000" dirty="0" smtClean="0"/>
              <a:t> </a:t>
            </a:r>
            <a:r>
              <a:rPr lang="en-US" sz="2000" dirty="0"/>
              <a:t>convection</a:t>
            </a:r>
            <a:r>
              <a:rPr lang="en-US" sz="2000" dirty="0" smtClean="0"/>
              <a:t>?</a:t>
            </a: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Cross-SAID Potential Drops </a:t>
            </a:r>
            <a:endParaRPr lang="en-US" sz="4400" dirty="0"/>
          </a:p>
        </p:txBody>
      </p:sp>
      <p:sp>
        <p:nvSpPr>
          <p:cNvPr id="3" name="Content Placeholder 2"/>
          <p:cNvSpPr>
            <a:spLocks noGrp="1"/>
          </p:cNvSpPr>
          <p:nvPr>
            <p:ph idx="1"/>
          </p:nvPr>
        </p:nvSpPr>
        <p:spPr>
          <a:xfrm>
            <a:off x="339725" y="5029200"/>
            <a:ext cx="8396288" cy="1162050"/>
          </a:xfrm>
        </p:spPr>
        <p:txBody>
          <a:bodyPr/>
          <a:lstStyle/>
          <a:p>
            <a:pPr algn="just">
              <a:spcBef>
                <a:spcPts val="0"/>
              </a:spcBef>
              <a:spcAft>
                <a:spcPts val="600"/>
              </a:spcAft>
            </a:pPr>
            <a:r>
              <a:rPr lang="en-US" sz="1800" dirty="0" smtClean="0"/>
              <a:t>Some </a:t>
            </a:r>
            <a:r>
              <a:rPr lang="en-US" sz="1800" dirty="0" err="1" smtClean="0"/>
              <a:t>interhemispheric</a:t>
            </a:r>
            <a:r>
              <a:rPr lang="en-US" sz="1800" dirty="0" smtClean="0"/>
              <a:t> difference in SAID velocities could possibly be attributed to the thinner width of the SAID in the southern hemisphere and the fact that the magnetic field strength is weaker because of the South Atlantic Anomaly.</a:t>
            </a:r>
          </a:p>
          <a:p>
            <a:pPr algn="just">
              <a:spcBef>
                <a:spcPts val="0"/>
              </a:spcBef>
              <a:spcAft>
                <a:spcPts val="600"/>
              </a:spcAft>
            </a:pPr>
            <a:r>
              <a:rPr lang="en-US" sz="1800" dirty="0" smtClean="0"/>
              <a:t>The potential differences across the SAID channels are indeed better correlated than the drift velocities, but there are still substantial </a:t>
            </a:r>
            <a:r>
              <a:rPr lang="en-US" sz="1800" dirty="0" err="1" smtClean="0"/>
              <a:t>interhemispheric</a:t>
            </a:r>
            <a:r>
              <a:rPr lang="en-US" sz="1800" dirty="0" smtClean="0"/>
              <a:t> differences. </a:t>
            </a:r>
            <a:endParaRPr lang="en-US" sz="1800" dirty="0"/>
          </a:p>
        </p:txBody>
      </p:sp>
      <p:grpSp>
        <p:nvGrpSpPr>
          <p:cNvPr id="11" name="Group 10"/>
          <p:cNvGrpSpPr/>
          <p:nvPr/>
        </p:nvGrpSpPr>
        <p:grpSpPr>
          <a:xfrm>
            <a:off x="-76200" y="1143000"/>
            <a:ext cx="9220200" cy="3657600"/>
            <a:chOff x="297960" y="1143000"/>
            <a:chExt cx="5867400" cy="4267200"/>
          </a:xfrm>
        </p:grpSpPr>
        <p:pic>
          <p:nvPicPr>
            <p:cNvPr id="6" name="Picture 2"/>
            <p:cNvPicPr>
              <a:picLocks noChangeAspect="1" noChangeArrowheads="1"/>
            </p:cNvPicPr>
            <p:nvPr/>
          </p:nvPicPr>
          <p:blipFill>
            <a:blip r:embed="rId2" cstate="print"/>
            <a:srcRect r="29713"/>
            <a:stretch>
              <a:fillRect/>
            </a:stretch>
          </p:blipFill>
          <p:spPr bwMode="auto">
            <a:xfrm>
              <a:off x="381000" y="1143000"/>
              <a:ext cx="5784360" cy="1600200"/>
            </a:xfrm>
            <a:prstGeom prst="rect">
              <a:avLst/>
            </a:prstGeom>
            <a:noFill/>
            <a:ln w="9525">
              <a:noFill/>
              <a:round/>
              <a:headEnd/>
              <a:tailEnd/>
            </a:ln>
            <a:effectLst/>
          </p:spPr>
        </p:pic>
        <p:grpSp>
          <p:nvGrpSpPr>
            <p:cNvPr id="10" name="Group 9"/>
            <p:cNvGrpSpPr/>
            <p:nvPr/>
          </p:nvGrpSpPr>
          <p:grpSpPr>
            <a:xfrm>
              <a:off x="297960" y="2583983"/>
              <a:ext cx="5867400" cy="2826217"/>
              <a:chOff x="297960" y="2583983"/>
              <a:chExt cx="5867400" cy="2826217"/>
            </a:xfrm>
          </p:grpSpPr>
          <p:pic>
            <p:nvPicPr>
              <p:cNvPr id="8" name="Picture 2"/>
              <p:cNvPicPr>
                <a:picLocks noChangeAspect="1" noChangeArrowheads="1"/>
              </p:cNvPicPr>
              <p:nvPr/>
            </p:nvPicPr>
            <p:blipFill>
              <a:blip r:embed="rId3" cstate="print"/>
              <a:srcRect t="12993" r="29456"/>
              <a:stretch>
                <a:fillRect/>
              </a:stretch>
            </p:blipFill>
            <p:spPr bwMode="auto">
              <a:xfrm>
                <a:off x="304800" y="2583983"/>
                <a:ext cx="5860560" cy="1530817"/>
              </a:xfrm>
              <a:prstGeom prst="rect">
                <a:avLst/>
              </a:prstGeom>
              <a:noFill/>
              <a:ln w="9525">
                <a:noFill/>
                <a:round/>
                <a:headEnd/>
                <a:tailEnd/>
              </a:ln>
              <a:effectLst/>
            </p:spPr>
          </p:pic>
          <p:pic>
            <p:nvPicPr>
              <p:cNvPr id="7" name="Picture 2"/>
              <p:cNvPicPr>
                <a:picLocks noChangeAspect="1" noChangeArrowheads="1"/>
              </p:cNvPicPr>
              <p:nvPr/>
            </p:nvPicPr>
            <p:blipFill>
              <a:blip r:embed="rId4" cstate="print"/>
              <a:srcRect t="34051" r="29416"/>
              <a:stretch>
                <a:fillRect/>
              </a:stretch>
            </p:blipFill>
            <p:spPr bwMode="auto">
              <a:xfrm>
                <a:off x="297960" y="3934365"/>
                <a:ext cx="5867400" cy="1475835"/>
              </a:xfrm>
              <a:prstGeom prst="rect">
                <a:avLst/>
              </a:prstGeom>
              <a:noFill/>
              <a:ln w="9525">
                <a:noFill/>
                <a:round/>
                <a:headEnd/>
                <a:tailEnd/>
              </a:ln>
              <a:effectLst/>
            </p:spPr>
          </p:pic>
        </p:grpSp>
      </p:grpSp>
      <p:sp>
        <p:nvSpPr>
          <p:cNvPr id="12" name="TextBox 11"/>
          <p:cNvSpPr txBox="1"/>
          <p:nvPr/>
        </p:nvSpPr>
        <p:spPr>
          <a:xfrm>
            <a:off x="6172200" y="3048000"/>
            <a:ext cx="2795445" cy="338554"/>
          </a:xfrm>
          <a:prstGeom prst="rect">
            <a:avLst/>
          </a:prstGeom>
          <a:noFill/>
        </p:spPr>
        <p:txBody>
          <a:bodyPr wrap="none" rtlCol="0">
            <a:spAutoFit/>
          </a:bodyPr>
          <a:lstStyle/>
          <a:p>
            <a:r>
              <a:rPr lang="en-US" b="1" dirty="0" smtClean="0"/>
              <a:t>FIR SAID Channel Thickness</a:t>
            </a:r>
            <a:endParaRPr lang="en-US" b="1" dirty="0"/>
          </a:p>
        </p:txBody>
      </p:sp>
      <p:sp>
        <p:nvSpPr>
          <p:cNvPr id="13" name="TextBox 12"/>
          <p:cNvSpPr txBox="1"/>
          <p:nvPr/>
        </p:nvSpPr>
        <p:spPr>
          <a:xfrm>
            <a:off x="6172200" y="4267200"/>
            <a:ext cx="2853153" cy="338554"/>
          </a:xfrm>
          <a:prstGeom prst="rect">
            <a:avLst/>
          </a:prstGeom>
          <a:noFill/>
        </p:spPr>
        <p:txBody>
          <a:bodyPr wrap="none" rtlCol="0">
            <a:spAutoFit/>
          </a:bodyPr>
          <a:lstStyle/>
          <a:p>
            <a:r>
              <a:rPr lang="en-US" b="1" dirty="0" smtClean="0"/>
              <a:t>BKS SAID Channel Thickness</a:t>
            </a:r>
            <a:endParaRPr lang="en-US" b="1" dirty="0"/>
          </a:p>
        </p:txBody>
      </p:sp>
      <p:sp>
        <p:nvSpPr>
          <p:cNvPr id="14" name="TextBox 13"/>
          <p:cNvSpPr txBox="1"/>
          <p:nvPr/>
        </p:nvSpPr>
        <p:spPr>
          <a:xfrm>
            <a:off x="4724400" y="2057400"/>
            <a:ext cx="4479111" cy="338554"/>
          </a:xfrm>
          <a:prstGeom prst="rect">
            <a:avLst/>
          </a:prstGeom>
          <a:noFill/>
        </p:spPr>
        <p:txBody>
          <a:bodyPr wrap="none" rtlCol="0">
            <a:spAutoFit/>
          </a:bodyPr>
          <a:lstStyle/>
          <a:p>
            <a:r>
              <a:rPr lang="en-US" b="1" dirty="0" smtClean="0"/>
              <a:t>RED = FIR SAID PD    BLACK = BKS SAID PD</a:t>
            </a:r>
            <a:endParaRPr lang="en-US" b="1" dirty="0"/>
          </a:p>
        </p:txBody>
      </p:sp>
      <p:sp>
        <p:nvSpPr>
          <p:cNvPr id="15" name="TextBox 14"/>
          <p:cNvSpPr txBox="1"/>
          <p:nvPr/>
        </p:nvSpPr>
        <p:spPr>
          <a:xfrm rot="-5400000">
            <a:off x="-513806" y="1583323"/>
            <a:ext cx="1219200" cy="338554"/>
          </a:xfrm>
          <a:prstGeom prst="rect">
            <a:avLst/>
          </a:prstGeom>
          <a:solidFill>
            <a:schemeClr val="bg1"/>
          </a:solidFill>
        </p:spPr>
        <p:txBody>
          <a:bodyPr wrap="square" rtlCol="0">
            <a:spAutoFit/>
          </a:bodyPr>
          <a:lstStyle/>
          <a:p>
            <a:pPr algn="ctr"/>
            <a:r>
              <a:rPr lang="en-US" b="1" dirty="0" smtClean="0"/>
              <a:t>SAID PD</a:t>
            </a:r>
            <a:endParaRPr lang="en-US" b="1" dirty="0"/>
          </a:p>
        </p:txBody>
      </p:sp>
      <p:sp>
        <p:nvSpPr>
          <p:cNvPr id="16" name="TextBox 15"/>
          <p:cNvSpPr txBox="1"/>
          <p:nvPr/>
        </p:nvSpPr>
        <p:spPr>
          <a:xfrm rot="-5400000">
            <a:off x="-554623" y="2764422"/>
            <a:ext cx="1295401" cy="338554"/>
          </a:xfrm>
          <a:prstGeom prst="rect">
            <a:avLst/>
          </a:prstGeom>
          <a:solidFill>
            <a:schemeClr val="bg1"/>
          </a:solidFill>
        </p:spPr>
        <p:txBody>
          <a:bodyPr wrap="square" rtlCol="0">
            <a:spAutoFit/>
          </a:bodyPr>
          <a:lstStyle/>
          <a:p>
            <a:pPr algn="ctr"/>
            <a:r>
              <a:rPr lang="en-US" b="1" dirty="0" smtClean="0"/>
              <a:t>GATE </a:t>
            </a:r>
            <a:endParaRPr lang="en-US" b="1" dirty="0"/>
          </a:p>
        </p:txBody>
      </p:sp>
      <p:sp>
        <p:nvSpPr>
          <p:cNvPr id="17" name="TextBox 16"/>
          <p:cNvSpPr txBox="1"/>
          <p:nvPr/>
        </p:nvSpPr>
        <p:spPr>
          <a:xfrm rot="-5400000">
            <a:off x="-554623" y="3907422"/>
            <a:ext cx="1295401" cy="338554"/>
          </a:xfrm>
          <a:prstGeom prst="rect">
            <a:avLst/>
          </a:prstGeom>
          <a:solidFill>
            <a:schemeClr val="bg1"/>
          </a:solidFill>
        </p:spPr>
        <p:txBody>
          <a:bodyPr wrap="square" rtlCol="0">
            <a:spAutoFit/>
          </a:bodyPr>
          <a:lstStyle/>
          <a:p>
            <a:pPr algn="ctr"/>
            <a:r>
              <a:rPr lang="en-US" b="1" dirty="0" smtClean="0"/>
              <a:t>GATE </a:t>
            </a:r>
            <a:endParaRPr lang="en-US" b="1" dirty="0"/>
          </a:p>
        </p:txBody>
      </p:sp>
      <p:sp>
        <p:nvSpPr>
          <p:cNvPr id="18" name="TextBox 17"/>
          <p:cNvSpPr txBox="1"/>
          <p:nvPr/>
        </p:nvSpPr>
        <p:spPr>
          <a:xfrm>
            <a:off x="0" y="4724400"/>
            <a:ext cx="9144000" cy="338554"/>
          </a:xfrm>
          <a:prstGeom prst="rect">
            <a:avLst/>
          </a:prstGeom>
          <a:solidFill>
            <a:schemeClr val="bg1"/>
          </a:solidFill>
        </p:spPr>
        <p:txBody>
          <a:bodyPr wrap="square" rtlCol="0">
            <a:spAutoFit/>
          </a:bodyPr>
          <a:lstStyle/>
          <a:p>
            <a:pPr algn="ctr"/>
            <a:r>
              <a:rPr lang="en-US" b="1" dirty="0" smtClean="0"/>
              <a:t>Universal Time on August 4</a:t>
            </a:r>
            <a:r>
              <a:rPr lang="en-US" b="1" baseline="30000" dirty="0" smtClean="0"/>
              <a:t>th</a:t>
            </a:r>
            <a:r>
              <a:rPr lang="en-US" b="1" dirty="0" smtClean="0"/>
              <a:t> 2010</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AMPERE FACs</a:t>
            </a:r>
            <a:endParaRPr lang="en-US" sz="4400" dirty="0"/>
          </a:p>
        </p:txBody>
      </p:sp>
      <p:pic>
        <p:nvPicPr>
          <p:cNvPr id="3" name="Picture 2" descr="20100804.30.south.ampere.png"/>
          <p:cNvPicPr>
            <a:picLocks noChangeAspect="1"/>
          </p:cNvPicPr>
          <p:nvPr/>
        </p:nvPicPr>
        <p:blipFill>
          <a:blip r:embed="rId2" cstate="print"/>
          <a:stretch>
            <a:fillRect/>
          </a:stretch>
        </p:blipFill>
        <p:spPr>
          <a:xfrm>
            <a:off x="76200" y="1219200"/>
            <a:ext cx="4191000" cy="4038600"/>
          </a:xfrm>
          <a:prstGeom prst="rect">
            <a:avLst/>
          </a:prstGeom>
          <a:solidFill>
            <a:schemeClr val="bg1"/>
          </a:solidFill>
        </p:spPr>
      </p:pic>
      <p:pic>
        <p:nvPicPr>
          <p:cNvPr id="4" name="Picture 3" descr="20100804.330.north.ampere.png"/>
          <p:cNvPicPr>
            <a:picLocks noChangeAspect="1"/>
          </p:cNvPicPr>
          <p:nvPr/>
        </p:nvPicPr>
        <p:blipFill>
          <a:blip r:embed="rId3" cstate="print"/>
          <a:stretch>
            <a:fillRect/>
          </a:stretch>
        </p:blipFill>
        <p:spPr>
          <a:xfrm>
            <a:off x="4572000" y="1219200"/>
            <a:ext cx="4267200" cy="4038600"/>
          </a:xfrm>
          <a:prstGeom prst="rect">
            <a:avLst/>
          </a:prstGeom>
          <a:solidFill>
            <a:schemeClr val="bg1"/>
          </a:solidFill>
        </p:spPr>
      </p:pic>
      <p:sp>
        <p:nvSpPr>
          <p:cNvPr id="5" name="Content Placeholder 2"/>
          <p:cNvSpPr>
            <a:spLocks noGrp="1"/>
          </p:cNvSpPr>
          <p:nvPr>
            <p:ph idx="1"/>
          </p:nvPr>
        </p:nvSpPr>
        <p:spPr>
          <a:xfrm>
            <a:off x="0" y="5410200"/>
            <a:ext cx="8991600" cy="1066800"/>
          </a:xfrm>
        </p:spPr>
        <p:txBody>
          <a:bodyPr/>
          <a:lstStyle/>
          <a:p>
            <a:pPr algn="just">
              <a:spcBef>
                <a:spcPts val="0"/>
              </a:spcBef>
              <a:spcAft>
                <a:spcPts val="600"/>
              </a:spcAft>
            </a:pPr>
            <a:r>
              <a:rPr lang="en-US" dirty="0" smtClean="0"/>
              <a:t>A preliminary examination of AMPERE data during this period shows there are substantial </a:t>
            </a:r>
            <a:r>
              <a:rPr lang="en-US" dirty="0" err="1" smtClean="0"/>
              <a:t>interhemispheric</a:t>
            </a:r>
            <a:r>
              <a:rPr lang="en-US" dirty="0" smtClean="0"/>
              <a:t> asymmetries in the global field-aligned currents.</a:t>
            </a:r>
          </a:p>
          <a:p>
            <a:pPr algn="just">
              <a:spcBef>
                <a:spcPts val="0"/>
              </a:spcBef>
              <a:spcAft>
                <a:spcPts val="600"/>
              </a:spcAft>
            </a:pPr>
            <a:r>
              <a:rPr lang="en-US" dirty="0" smtClean="0"/>
              <a:t>The </a:t>
            </a:r>
            <a:r>
              <a:rPr lang="en-US" dirty="0" err="1" smtClean="0"/>
              <a:t>interhemispheric</a:t>
            </a:r>
            <a:r>
              <a:rPr lang="en-US" dirty="0" smtClean="0"/>
              <a:t> SAID differences are thus likely due to asymmetric driving.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0" y="228600"/>
            <a:ext cx="4515410" cy="781348"/>
          </a:xfrm>
          <a:noFill/>
          <a:ln>
            <a:noFill/>
          </a:ln>
        </p:spPr>
        <p:txBody>
          <a:bodyPr/>
          <a:lstStyle/>
          <a:p>
            <a:r>
              <a:rPr lang="en-US" sz="4400" dirty="0" smtClean="0"/>
              <a:t>Summary</a:t>
            </a:r>
          </a:p>
        </p:txBody>
      </p:sp>
      <p:sp>
        <p:nvSpPr>
          <p:cNvPr id="14339" name="Rectangle 3"/>
          <p:cNvSpPr>
            <a:spLocks noGrp="1" noChangeArrowheads="1"/>
          </p:cNvSpPr>
          <p:nvPr>
            <p:ph type="body" idx="1"/>
          </p:nvPr>
        </p:nvSpPr>
        <p:spPr>
          <a:xfrm>
            <a:off x="457200" y="1219200"/>
            <a:ext cx="8534400" cy="5257800"/>
          </a:xfrm>
        </p:spPr>
        <p:txBody>
          <a:bodyPr/>
          <a:lstStyle/>
          <a:p>
            <a:pPr algn="just"/>
            <a:r>
              <a:rPr lang="en-US" dirty="0" smtClean="0"/>
              <a:t>EDI-</a:t>
            </a:r>
            <a:r>
              <a:rPr lang="en-US" dirty="0" err="1" smtClean="0"/>
              <a:t>SuperDARN</a:t>
            </a:r>
            <a:r>
              <a:rPr lang="en-US" dirty="0" smtClean="0"/>
              <a:t> Study:</a:t>
            </a:r>
          </a:p>
          <a:p>
            <a:pPr lvl="1" algn="just"/>
            <a:r>
              <a:rPr lang="en-US" dirty="0" smtClean="0"/>
              <a:t>On </a:t>
            </a:r>
            <a:r>
              <a:rPr lang="en-US" dirty="0" smtClean="0"/>
              <a:t>average, 24% of the convection measured by Cluster EDI at high altitude is not measured by </a:t>
            </a:r>
            <a:r>
              <a:rPr lang="en-US" dirty="0" err="1" smtClean="0"/>
              <a:t>SuperDARN</a:t>
            </a:r>
            <a:r>
              <a:rPr lang="en-US" dirty="0" smtClean="0"/>
              <a:t> in the ionosphere.</a:t>
            </a:r>
          </a:p>
          <a:p>
            <a:pPr lvl="1" algn="just"/>
            <a:r>
              <a:rPr lang="en-US" dirty="0" smtClean="0"/>
              <a:t>During </a:t>
            </a:r>
            <a:r>
              <a:rPr lang="en-US" dirty="0" smtClean="0"/>
              <a:t>northward IMF the </a:t>
            </a:r>
            <a:r>
              <a:rPr lang="en-US" dirty="0" smtClean="0"/>
              <a:t>reverse</a:t>
            </a:r>
            <a:r>
              <a:rPr lang="en-US" dirty="0" smtClean="0"/>
              <a:t> </a:t>
            </a:r>
            <a:r>
              <a:rPr lang="en-US" dirty="0" smtClean="0"/>
              <a:t>convection </a:t>
            </a:r>
            <a:r>
              <a:rPr lang="en-US" dirty="0" smtClean="0"/>
              <a:t>cells measured </a:t>
            </a:r>
            <a:r>
              <a:rPr lang="en-US" dirty="0" smtClean="0"/>
              <a:t>by EDI at high altitude </a:t>
            </a:r>
            <a:r>
              <a:rPr lang="en-US" dirty="0" smtClean="0"/>
              <a:t>are</a:t>
            </a:r>
            <a:r>
              <a:rPr lang="en-US" dirty="0" smtClean="0"/>
              <a:t> much more </a:t>
            </a:r>
            <a:r>
              <a:rPr lang="en-US" dirty="0" smtClean="0"/>
              <a:t>pronounced than </a:t>
            </a:r>
            <a:r>
              <a:rPr lang="en-US" dirty="0" smtClean="0"/>
              <a:t>those </a:t>
            </a:r>
            <a:r>
              <a:rPr lang="en-US" dirty="0" smtClean="0"/>
              <a:t>measured by </a:t>
            </a:r>
            <a:r>
              <a:rPr lang="en-US" dirty="0" err="1" smtClean="0"/>
              <a:t>SuperDARN</a:t>
            </a:r>
            <a:r>
              <a:rPr lang="en-US" dirty="0" smtClean="0"/>
              <a:t>.</a:t>
            </a:r>
          </a:p>
          <a:p>
            <a:pPr algn="just"/>
            <a:r>
              <a:rPr lang="en-US" dirty="0" err="1" smtClean="0"/>
              <a:t>Interhemispheric</a:t>
            </a:r>
            <a:r>
              <a:rPr lang="en-US" dirty="0" smtClean="0"/>
              <a:t> </a:t>
            </a:r>
            <a:r>
              <a:rPr lang="en-US" dirty="0" err="1" smtClean="0"/>
              <a:t>SuperDARN</a:t>
            </a:r>
            <a:r>
              <a:rPr lang="en-US" dirty="0" smtClean="0"/>
              <a:t> Study:</a:t>
            </a:r>
          </a:p>
          <a:p>
            <a:pPr lvl="1" algn="just"/>
            <a:r>
              <a:rPr lang="en-US" dirty="0" smtClean="0"/>
              <a:t>A strong </a:t>
            </a:r>
            <a:r>
              <a:rPr lang="en-US" dirty="0" err="1" smtClean="0"/>
              <a:t>interhemispheric</a:t>
            </a:r>
            <a:r>
              <a:rPr lang="en-US" dirty="0" smtClean="0"/>
              <a:t> asymmetry in cusp convection during one event was clearly attributed to the sign of the IMF </a:t>
            </a:r>
            <a:r>
              <a:rPr lang="en-US" dirty="0" err="1" smtClean="0"/>
              <a:t>Bx</a:t>
            </a:r>
            <a:r>
              <a:rPr lang="en-US" dirty="0" smtClean="0"/>
              <a:t> component.</a:t>
            </a:r>
          </a:p>
          <a:p>
            <a:pPr lvl="1" algn="just"/>
            <a:r>
              <a:rPr lang="en-US" dirty="0" smtClean="0"/>
              <a:t>Strong </a:t>
            </a:r>
            <a:r>
              <a:rPr lang="en-US" dirty="0" err="1" smtClean="0"/>
              <a:t>interhemispheric</a:t>
            </a:r>
            <a:r>
              <a:rPr lang="en-US" dirty="0" smtClean="0"/>
              <a:t> asymmetries in the afternoon sector convection during two other events were attributed to </a:t>
            </a:r>
            <a:r>
              <a:rPr lang="en-US" dirty="0" err="1" smtClean="0"/>
              <a:t>interhemispheric</a:t>
            </a:r>
            <a:r>
              <a:rPr lang="en-US" dirty="0" smtClean="0"/>
              <a:t> field-aligned currents produced by a strong negative IMF By component.</a:t>
            </a:r>
          </a:p>
          <a:p>
            <a:pPr lvl="1" algn="just"/>
            <a:r>
              <a:rPr lang="en-US" dirty="0" smtClean="0"/>
              <a:t>Strong </a:t>
            </a:r>
            <a:r>
              <a:rPr lang="en-US" dirty="0" err="1" smtClean="0"/>
              <a:t>interhemispheric</a:t>
            </a:r>
            <a:r>
              <a:rPr lang="en-US" dirty="0" smtClean="0"/>
              <a:t> asymmetries in the strength of convection during the August 4</a:t>
            </a:r>
            <a:r>
              <a:rPr lang="en-US" baseline="30000" dirty="0" smtClean="0"/>
              <a:t>th</a:t>
            </a:r>
            <a:r>
              <a:rPr lang="en-US" dirty="0" smtClean="0"/>
              <a:t> 2010 SAPS/SAID event are likely associated with asymmetries in the large-scale field-aligned current system seen by AMPERE (Future Work!!)</a:t>
            </a:r>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Total Electron Content</a:t>
            </a:r>
            <a:endParaRPr lang="en-US" sz="4400" dirty="0"/>
          </a:p>
        </p:txBody>
      </p:sp>
      <p:sp>
        <p:nvSpPr>
          <p:cNvPr id="3" name="Content Placeholder 2"/>
          <p:cNvSpPr>
            <a:spLocks noGrp="1"/>
          </p:cNvSpPr>
          <p:nvPr>
            <p:ph idx="1"/>
          </p:nvPr>
        </p:nvSpPr>
        <p:spPr>
          <a:xfrm>
            <a:off x="0" y="5943600"/>
            <a:ext cx="9143999" cy="628650"/>
          </a:xfrm>
        </p:spPr>
        <p:txBody>
          <a:bodyPr/>
          <a:lstStyle/>
          <a:p>
            <a:r>
              <a:rPr lang="en-US" dirty="0" smtClean="0"/>
              <a:t>The SAPS/SAID feature is located just </a:t>
            </a:r>
            <a:r>
              <a:rPr lang="en-US" dirty="0" err="1" smtClean="0"/>
              <a:t>poleward</a:t>
            </a:r>
            <a:r>
              <a:rPr lang="en-US" dirty="0" smtClean="0"/>
              <a:t> of the high-low TEC boundary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219200"/>
            <a:ext cx="9144000" cy="46482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667000"/>
            <a:ext cx="8228160" cy="1144921"/>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EDI-</a:t>
            </a:r>
            <a:r>
              <a:rPr lang="en-US" sz="4400" b="1" dirty="0" err="1" smtClean="0"/>
              <a:t>SuperDARN</a:t>
            </a:r>
            <a:r>
              <a:rPr lang="en-US" sz="4400" b="1" dirty="0" smtClean="0"/>
              <a:t> Study</a:t>
            </a:r>
            <a:endParaRPr lang="en-US" sz="44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295400" y="0"/>
            <a:ext cx="6553200" cy="1006475"/>
          </a:xfrm>
          <a:noFill/>
          <a:ln/>
        </p:spPr>
        <p:txBody>
          <a:bodyPr/>
          <a:lstStyle/>
          <a:p>
            <a:r>
              <a:rPr lang="en-US" sz="4400" dirty="0" smtClean="0"/>
              <a:t>EDI-</a:t>
            </a:r>
            <a:r>
              <a:rPr lang="en-US" sz="4400" dirty="0" err="1" smtClean="0"/>
              <a:t>SuperDARN</a:t>
            </a:r>
            <a:r>
              <a:rPr lang="en-US" sz="4400" dirty="0" smtClean="0"/>
              <a:t> Study</a:t>
            </a:r>
            <a:endParaRPr lang="en-US" sz="4400" dirty="0"/>
          </a:p>
        </p:txBody>
      </p:sp>
      <p:sp>
        <p:nvSpPr>
          <p:cNvPr id="246787" name="Rectangle 3"/>
          <p:cNvSpPr>
            <a:spLocks noGrp="1" noChangeArrowheads="1"/>
          </p:cNvSpPr>
          <p:nvPr>
            <p:ph type="body" idx="1"/>
          </p:nvPr>
        </p:nvSpPr>
        <p:spPr>
          <a:xfrm>
            <a:off x="304800" y="1295400"/>
            <a:ext cx="8382000" cy="5181600"/>
          </a:xfrm>
        </p:spPr>
        <p:txBody>
          <a:bodyPr/>
          <a:lstStyle/>
          <a:p>
            <a:pPr marL="368300" indent="-368300" algn="just" defTabSz="982663">
              <a:buFont typeface="Wingdings" pitchFamily="2" charset="2"/>
              <a:buNone/>
            </a:pPr>
            <a:r>
              <a:rPr lang="en-US" sz="2800" u="sng" dirty="0"/>
              <a:t>APPROACH:</a:t>
            </a:r>
          </a:p>
          <a:p>
            <a:pPr marL="833438" lvl="1" indent="-342900" algn="just" defTabSz="982663">
              <a:spcBef>
                <a:spcPts val="0"/>
              </a:spcBef>
              <a:spcAft>
                <a:spcPts val="600"/>
              </a:spcAft>
            </a:pPr>
            <a:r>
              <a:rPr lang="en-US" sz="2000" dirty="0" smtClean="0"/>
              <a:t>The Electron Drift Instrument aboard the Cluster spacecraft obtains </a:t>
            </a:r>
            <a:r>
              <a:rPr lang="en-US" sz="2000" dirty="0" err="1" smtClean="0"/>
              <a:t>ExB</a:t>
            </a:r>
            <a:r>
              <a:rPr lang="en-US" sz="2000" dirty="0" smtClean="0"/>
              <a:t> drift measurements using a technique analogous to </a:t>
            </a:r>
            <a:r>
              <a:rPr lang="en-US" sz="2000" dirty="0" err="1" smtClean="0"/>
              <a:t>SuperDARN</a:t>
            </a:r>
            <a:r>
              <a:rPr lang="en-US" sz="2000" dirty="0" smtClean="0"/>
              <a:t>.</a:t>
            </a:r>
          </a:p>
          <a:p>
            <a:pPr marL="833438" lvl="1" indent="-342900" algn="just" defTabSz="982663">
              <a:spcBef>
                <a:spcPts val="0"/>
              </a:spcBef>
              <a:spcAft>
                <a:spcPts val="600"/>
              </a:spcAft>
            </a:pPr>
            <a:r>
              <a:rPr lang="en-US" sz="2000" dirty="0" smtClean="0"/>
              <a:t>Use </a:t>
            </a:r>
            <a:r>
              <a:rPr lang="en-US" sz="2000" dirty="0"/>
              <a:t>an empirical magnetic field model (</a:t>
            </a:r>
            <a:r>
              <a:rPr lang="en-US" sz="2000" dirty="0" err="1"/>
              <a:t>Tsyganenko</a:t>
            </a:r>
            <a:r>
              <a:rPr lang="en-US" sz="2000" dirty="0"/>
              <a:t> T01) to identify the magnetic </a:t>
            </a:r>
            <a:r>
              <a:rPr lang="en-US" sz="2000" dirty="0" err="1"/>
              <a:t>footpoint</a:t>
            </a:r>
            <a:r>
              <a:rPr lang="en-US" sz="2000" dirty="0"/>
              <a:t> of the Cluster spacecraft in the ionosphere.</a:t>
            </a:r>
          </a:p>
          <a:p>
            <a:pPr marL="833438" lvl="1" indent="-342900" algn="just" defTabSz="982663">
              <a:spcBef>
                <a:spcPts val="0"/>
              </a:spcBef>
              <a:spcAft>
                <a:spcPts val="600"/>
              </a:spcAft>
            </a:pPr>
            <a:r>
              <a:rPr lang="en-US" sz="2000" dirty="0"/>
              <a:t>Check to see if there are simultaneous </a:t>
            </a:r>
            <a:r>
              <a:rPr lang="en-US" sz="2000" dirty="0" err="1"/>
              <a:t>SuperDARN</a:t>
            </a:r>
            <a:r>
              <a:rPr lang="en-US" sz="2000" dirty="0"/>
              <a:t> measurements in the close vicinity of the Cluster </a:t>
            </a:r>
            <a:r>
              <a:rPr lang="en-US" sz="2000" dirty="0" err="1"/>
              <a:t>ionospheric</a:t>
            </a:r>
            <a:r>
              <a:rPr lang="en-US" sz="2000" dirty="0"/>
              <a:t> </a:t>
            </a:r>
            <a:r>
              <a:rPr lang="en-US" sz="2000" dirty="0" err="1"/>
              <a:t>footpoint</a:t>
            </a:r>
            <a:r>
              <a:rPr lang="en-US" sz="2000" dirty="0"/>
              <a:t>.</a:t>
            </a:r>
          </a:p>
          <a:p>
            <a:pPr marL="833438" lvl="1" indent="-342900" algn="just" defTabSz="982663">
              <a:spcBef>
                <a:spcPts val="0"/>
              </a:spcBef>
              <a:spcAft>
                <a:spcPts val="600"/>
              </a:spcAft>
            </a:pPr>
            <a:r>
              <a:rPr lang="en-US" sz="2000" dirty="0"/>
              <a:t>Calculate an EDI estimate for what the </a:t>
            </a:r>
            <a:r>
              <a:rPr lang="en-US" sz="2000" dirty="0" err="1"/>
              <a:t>ionospheric</a:t>
            </a:r>
            <a:r>
              <a:rPr lang="en-US" sz="2000" dirty="0"/>
              <a:t> velocity should be at the </a:t>
            </a:r>
            <a:r>
              <a:rPr lang="en-US" sz="2000" dirty="0" err="1"/>
              <a:t>footpoint</a:t>
            </a:r>
            <a:r>
              <a:rPr lang="en-US" sz="2000" dirty="0"/>
              <a:t> location assuming </a:t>
            </a:r>
            <a:r>
              <a:rPr lang="en-US" sz="2000" dirty="0" err="1"/>
              <a:t>equipotential</a:t>
            </a:r>
            <a:r>
              <a:rPr lang="en-US" sz="2000" dirty="0"/>
              <a:t> magnetic field lines.</a:t>
            </a:r>
          </a:p>
          <a:p>
            <a:pPr marL="833438" lvl="1" indent="-342900" algn="just" defTabSz="982663">
              <a:spcBef>
                <a:spcPts val="0"/>
              </a:spcBef>
              <a:spcAft>
                <a:spcPts val="600"/>
              </a:spcAft>
            </a:pPr>
            <a:r>
              <a:rPr lang="en-US" sz="2000" dirty="0"/>
              <a:t>Compare the EDI estimate with the </a:t>
            </a:r>
            <a:r>
              <a:rPr lang="en-US" sz="2000" dirty="0" err="1"/>
              <a:t>SuperDARN</a:t>
            </a:r>
            <a:r>
              <a:rPr lang="en-US" sz="2000" dirty="0"/>
              <a:t> </a:t>
            </a:r>
            <a:r>
              <a:rPr lang="en-US" sz="2000" dirty="0" smtClean="0"/>
              <a:t>measurements:</a:t>
            </a:r>
          </a:p>
          <a:p>
            <a:pPr marL="1233488" lvl="2" indent="-342900" algn="just" defTabSz="982663">
              <a:spcBef>
                <a:spcPts val="0"/>
              </a:spcBef>
              <a:spcAft>
                <a:spcPts val="600"/>
              </a:spcAft>
            </a:pPr>
            <a:r>
              <a:rPr lang="en-US" sz="2000" dirty="0" smtClean="0"/>
              <a:t>Compare measurements along radar line-of-sight directions</a:t>
            </a:r>
          </a:p>
          <a:p>
            <a:pPr marL="1233488" lvl="2" indent="-342900" algn="just" defTabSz="982663">
              <a:spcBef>
                <a:spcPts val="0"/>
              </a:spcBef>
              <a:spcAft>
                <a:spcPts val="600"/>
              </a:spcAft>
            </a:pPr>
            <a:r>
              <a:rPr lang="en-US" sz="2000" dirty="0" smtClean="0"/>
              <a:t>Compare EDI and </a:t>
            </a:r>
            <a:r>
              <a:rPr lang="en-US" sz="2000" dirty="0" err="1" smtClean="0"/>
              <a:t>SuperDARN</a:t>
            </a:r>
            <a:r>
              <a:rPr lang="en-US" sz="2000" dirty="0" smtClean="0"/>
              <a:t> convection patterns</a:t>
            </a:r>
          </a:p>
          <a:p>
            <a:pPr marL="1233488" lvl="2" indent="-342900" algn="just" defTabSz="982663">
              <a:spcBef>
                <a:spcPts val="0"/>
              </a:spcBef>
              <a:spcAft>
                <a:spcPts val="600"/>
              </a:spcAft>
            </a:pPr>
            <a:r>
              <a:rPr lang="en-US" sz="2000" dirty="0" smtClean="0"/>
              <a:t>Calculate a magnetosphere-ionosphere scaling parameter</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95400" y="152400"/>
            <a:ext cx="6540500" cy="744538"/>
          </a:xfrm>
          <a:noFill/>
          <a:ln/>
        </p:spPr>
        <p:txBody>
          <a:bodyPr/>
          <a:lstStyle/>
          <a:p>
            <a:pPr defTabSz="982663"/>
            <a:r>
              <a:rPr lang="en-US" sz="4400" dirty="0" smtClean="0"/>
              <a:t>EDI-</a:t>
            </a:r>
            <a:r>
              <a:rPr lang="en-US" sz="4400" dirty="0" err="1" smtClean="0"/>
              <a:t>SuperDARN</a:t>
            </a:r>
            <a:r>
              <a:rPr lang="en-US" sz="4400" dirty="0" smtClean="0"/>
              <a:t> </a:t>
            </a:r>
            <a:r>
              <a:rPr lang="en-US" sz="4400" dirty="0" smtClean="0"/>
              <a:t>Locations</a:t>
            </a:r>
            <a:endParaRPr lang="en-US" sz="4400" dirty="0"/>
          </a:p>
        </p:txBody>
      </p:sp>
      <p:pic>
        <p:nvPicPr>
          <p:cNvPr id="4" name="Content Placeholder 3" descr="figure3.jpg"/>
          <p:cNvPicPr>
            <a:picLocks noGrp="1" noChangeAspect="1"/>
          </p:cNvPicPr>
          <p:nvPr>
            <p:ph idx="1"/>
          </p:nvPr>
        </p:nvPicPr>
        <p:blipFill>
          <a:blip r:embed="rId3" cstate="print"/>
          <a:srcRect l="9464" t="2964" r="5359" b="3980"/>
          <a:stretch>
            <a:fillRect/>
          </a:stretch>
        </p:blipFill>
        <p:spPr>
          <a:xfrm>
            <a:off x="0" y="1207655"/>
            <a:ext cx="9144000" cy="526934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47800" y="152400"/>
            <a:ext cx="6388100" cy="744538"/>
          </a:xfrm>
          <a:noFill/>
          <a:ln/>
        </p:spPr>
        <p:txBody>
          <a:bodyPr/>
          <a:lstStyle/>
          <a:p>
            <a:pPr defTabSz="982663"/>
            <a:r>
              <a:rPr lang="en-US" sz="4400" dirty="0" smtClean="0"/>
              <a:t>VLOS Comparison</a:t>
            </a:r>
            <a:endParaRPr lang="en-US" sz="4400" dirty="0"/>
          </a:p>
        </p:txBody>
      </p:sp>
      <p:pic>
        <p:nvPicPr>
          <p:cNvPr id="4" name="Content Placeholder 3" descr="figure5.jpg"/>
          <p:cNvPicPr>
            <a:picLocks noGrp="1" noChangeAspect="1"/>
          </p:cNvPicPr>
          <p:nvPr>
            <p:ph idx="1"/>
          </p:nvPr>
        </p:nvPicPr>
        <p:blipFill>
          <a:blip r:embed="rId3" cstate="print"/>
          <a:stretch>
            <a:fillRect/>
          </a:stretch>
        </p:blipFill>
        <p:spPr>
          <a:xfrm>
            <a:off x="1" y="1143000"/>
            <a:ext cx="9144000" cy="5334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47800" y="152400"/>
            <a:ext cx="6388100" cy="744538"/>
          </a:xfrm>
          <a:noFill/>
          <a:ln/>
        </p:spPr>
        <p:txBody>
          <a:bodyPr/>
          <a:lstStyle/>
          <a:p>
            <a:pPr defTabSz="982663"/>
            <a:r>
              <a:rPr lang="en-US" sz="4400" dirty="0" smtClean="0"/>
              <a:t>VLOS </a:t>
            </a:r>
            <a:r>
              <a:rPr lang="en-US" sz="4400" dirty="0" smtClean="0"/>
              <a:t>Distributions</a:t>
            </a:r>
            <a:endParaRPr lang="en-US" sz="4400" dirty="0"/>
          </a:p>
        </p:txBody>
      </p:sp>
      <p:pic>
        <p:nvPicPr>
          <p:cNvPr id="4" name="Content Placeholder 3" descr="figure6.jpg"/>
          <p:cNvPicPr>
            <a:picLocks noGrp="1" noChangeAspect="1"/>
          </p:cNvPicPr>
          <p:nvPr>
            <p:ph idx="1"/>
          </p:nvPr>
        </p:nvPicPr>
        <p:blipFill>
          <a:blip r:embed="rId3" cstate="print"/>
          <a:stretch>
            <a:fillRect/>
          </a:stretch>
        </p:blipFill>
        <p:spPr>
          <a:xfrm>
            <a:off x="0" y="1143000"/>
            <a:ext cx="9144000" cy="4876800"/>
          </a:xfrm>
        </p:spPr>
      </p:pic>
      <p:sp>
        <p:nvSpPr>
          <p:cNvPr id="6" name="TextBox 5"/>
          <p:cNvSpPr txBox="1"/>
          <p:nvPr/>
        </p:nvSpPr>
        <p:spPr>
          <a:xfrm>
            <a:off x="533400" y="6107668"/>
            <a:ext cx="7143943" cy="369332"/>
          </a:xfrm>
          <a:prstGeom prst="rect">
            <a:avLst/>
          </a:prstGeom>
          <a:noFill/>
        </p:spPr>
        <p:txBody>
          <a:bodyPr wrap="none" rtlCol="0">
            <a:spAutoFit/>
          </a:bodyPr>
          <a:lstStyle/>
          <a:p>
            <a:r>
              <a:rPr lang="en-US" sz="1800" dirty="0" err="1" smtClean="0"/>
              <a:t>SuperDARN</a:t>
            </a:r>
            <a:r>
              <a:rPr lang="en-US" sz="1800" dirty="0" smtClean="0"/>
              <a:t> VLOS distribution is truncated because of ground-scatter </a:t>
            </a:r>
            <a:r>
              <a:rPr lang="en-US" sz="1800" dirty="0" smtClean="0"/>
              <a:t>bias</a:t>
            </a:r>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143000" y="0"/>
            <a:ext cx="6858000" cy="1066800"/>
          </a:xfrm>
          <a:noFill/>
          <a:ln/>
        </p:spPr>
        <p:txBody>
          <a:bodyPr/>
          <a:lstStyle/>
          <a:p>
            <a:pPr defTabSz="982663"/>
            <a:r>
              <a:rPr lang="en-US" sz="4400" dirty="0" smtClean="0"/>
              <a:t>M-I </a:t>
            </a:r>
            <a:r>
              <a:rPr lang="en-US" sz="4400" dirty="0"/>
              <a:t>Scaling Factor</a:t>
            </a:r>
          </a:p>
        </p:txBody>
      </p:sp>
      <p:pic>
        <p:nvPicPr>
          <p:cNvPr id="137219" name="Picture 3" descr="edi_superdarn_factor_histogram_200"/>
          <p:cNvPicPr>
            <a:picLocks noGrp="1" noChangeAspect="1" noChangeArrowheads="1"/>
          </p:cNvPicPr>
          <p:nvPr>
            <p:ph idx="1"/>
          </p:nvPr>
        </p:nvPicPr>
        <p:blipFill>
          <a:blip r:embed="rId3" cstate="print"/>
          <a:srcRect l="6256" t="3125" r="2025" b="1563"/>
          <a:stretch>
            <a:fillRect/>
          </a:stretch>
        </p:blipFill>
        <p:spPr>
          <a:xfrm>
            <a:off x="0" y="1203325"/>
            <a:ext cx="9144000" cy="3902075"/>
          </a:xfrm>
          <a:noFill/>
          <a:ln/>
        </p:spPr>
      </p:pic>
      <p:sp>
        <p:nvSpPr>
          <p:cNvPr id="137220" name="Rectangle 4"/>
          <p:cNvSpPr>
            <a:spLocks noChangeArrowheads="1"/>
          </p:cNvSpPr>
          <p:nvPr/>
        </p:nvSpPr>
        <p:spPr bwMode="auto">
          <a:xfrm>
            <a:off x="152400" y="5105400"/>
            <a:ext cx="8956675" cy="1014413"/>
          </a:xfrm>
          <a:prstGeom prst="rect">
            <a:avLst/>
          </a:prstGeom>
          <a:noFill/>
          <a:ln w="9525">
            <a:noFill/>
            <a:miter lim="800000"/>
            <a:headEnd/>
            <a:tailEnd/>
          </a:ln>
          <a:effectLst/>
        </p:spPr>
        <p:txBody>
          <a:bodyPr lIns="92071" tIns="46036" rIns="92071" bIns="46036"/>
          <a:lstStyle/>
          <a:p>
            <a:pPr marL="342900" indent="-342900">
              <a:spcBef>
                <a:spcPts val="0"/>
              </a:spcBef>
              <a:spcAft>
                <a:spcPts val="600"/>
              </a:spcAft>
              <a:buClr>
                <a:srgbClr val="FF3300"/>
              </a:buClr>
              <a:buSzPct val="80000"/>
              <a:buFont typeface="Wingdings" pitchFamily="2" charset="2"/>
              <a:buChar char="l"/>
            </a:pPr>
            <a:r>
              <a:rPr lang="en-US" sz="1800" dirty="0" smtClean="0"/>
              <a:t>A magnetosphere-ionosphere scaling factor can be calculated for those cases when the EDI projected velocity is approximately aligned along the </a:t>
            </a:r>
            <a:r>
              <a:rPr lang="en-US" sz="1800" dirty="0" err="1" smtClean="0"/>
              <a:t>SuperDARN</a:t>
            </a:r>
            <a:r>
              <a:rPr lang="en-US" sz="1800" dirty="0" smtClean="0"/>
              <a:t> radar line-of-sight.</a:t>
            </a:r>
          </a:p>
          <a:p>
            <a:pPr marL="342900" indent="-342900">
              <a:spcBef>
                <a:spcPts val="0"/>
              </a:spcBef>
              <a:spcAft>
                <a:spcPts val="600"/>
              </a:spcAft>
              <a:buClr>
                <a:srgbClr val="FF3300"/>
              </a:buClr>
              <a:buSzPct val="80000"/>
              <a:buFont typeface="Wingdings" pitchFamily="2" charset="2"/>
              <a:buChar char="l"/>
            </a:pPr>
            <a:r>
              <a:rPr lang="en-US" sz="1800" dirty="0" smtClean="0"/>
              <a:t>On </a:t>
            </a:r>
            <a:r>
              <a:rPr lang="en-US" sz="1800" dirty="0"/>
              <a:t>average, 24% of </a:t>
            </a:r>
            <a:r>
              <a:rPr lang="en-US" sz="1800" dirty="0" smtClean="0"/>
              <a:t>convection measured by EDI is </a:t>
            </a:r>
            <a:r>
              <a:rPr lang="en-US" sz="1800" dirty="0"/>
              <a:t>not measured in the ionosphere</a:t>
            </a:r>
            <a:r>
              <a:rPr lang="en-US" sz="1800" dirty="0" smtClean="0"/>
              <a:t>.</a:t>
            </a:r>
          </a:p>
          <a:p>
            <a:pPr marL="342900" indent="-342900">
              <a:spcBef>
                <a:spcPts val="0"/>
              </a:spcBef>
              <a:spcAft>
                <a:spcPts val="600"/>
              </a:spcAft>
              <a:buClr>
                <a:srgbClr val="FF3300"/>
              </a:buClr>
              <a:buSzPct val="80000"/>
              <a:buFont typeface="Wingdings" pitchFamily="2" charset="2"/>
              <a:buChar char="l"/>
            </a:pPr>
            <a:r>
              <a:rPr lang="en-US" sz="1800" dirty="0" smtClean="0"/>
              <a:t>However</a:t>
            </a:r>
            <a:r>
              <a:rPr lang="en-US" sz="1800" dirty="0"/>
              <a:t>, the </a:t>
            </a:r>
            <a:r>
              <a:rPr lang="en-US" sz="1800" dirty="0" smtClean="0"/>
              <a:t>peak of the distribution </a:t>
            </a:r>
            <a:r>
              <a:rPr lang="en-US" sz="1800" dirty="0"/>
              <a:t>is actually slightly less than unity.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T_SuperDARN_0710">
  <a:themeElements>
    <a:clrScheme name="VT_SuperDARN_071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T_SuperDARN_071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T_SuperDARN_0710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T_SuperDARN_07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T_SuperDARN_0710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T_SuperDARN_0710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T_SuperDARN_0710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T_SuperDARN_0710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T_SuperDARN_0710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VT_SuperDARN_0710</Template>
  <TotalTime>21634</TotalTime>
  <Words>1087</Words>
  <Application>Microsoft Office PowerPoint</Application>
  <PresentationFormat>On-screen Show (4:3)</PresentationFormat>
  <Paragraphs>182</Paragraphs>
  <Slides>34</Slides>
  <Notes>23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VT_SuperDARN_0710</vt:lpstr>
      <vt:lpstr>Custom Design</vt:lpstr>
      <vt:lpstr>Testing the Equipotential Magnetic Field Line Assumption Using Interhemispheric SuperDARN Measurements</vt:lpstr>
      <vt:lpstr>Outline</vt:lpstr>
      <vt:lpstr>Equipotential B-Field Lines?</vt:lpstr>
      <vt:lpstr>EDI-SuperDARN Study</vt:lpstr>
      <vt:lpstr>EDI-SuperDARN Study</vt:lpstr>
      <vt:lpstr>EDI-SuperDARN Locations</vt:lpstr>
      <vt:lpstr>VLOS Comparison</vt:lpstr>
      <vt:lpstr>VLOS Distributions</vt:lpstr>
      <vt:lpstr>M-I Scaling Factor</vt:lpstr>
      <vt:lpstr>Southward IMF</vt:lpstr>
      <vt:lpstr>Northward IMF</vt:lpstr>
      <vt:lpstr>Interhemispheric SuperDARN Study</vt:lpstr>
      <vt:lpstr>Conjugate Radar FOVs</vt:lpstr>
      <vt:lpstr>20070523: 1040-1042 UT</vt:lpstr>
      <vt:lpstr>20070523: 9-11 UT</vt:lpstr>
      <vt:lpstr>20050216: 1330-1332 UT</vt:lpstr>
      <vt:lpstr>20050216: 13-14 UT</vt:lpstr>
      <vt:lpstr>20050529: 0240-0242 UT</vt:lpstr>
      <vt:lpstr>Interhemispheric FACs</vt:lpstr>
      <vt:lpstr>20050529: 0240-0242 UT</vt:lpstr>
      <vt:lpstr>20050529: 0240-0242 UT</vt:lpstr>
      <vt:lpstr>20050216: 1330-1332 UT</vt:lpstr>
      <vt:lpstr>20050216: 1330-1332 UT</vt:lpstr>
      <vt:lpstr>August 4th 2010 SAPS Event</vt:lpstr>
      <vt:lpstr>FIR-BKS-WAL FOVs</vt:lpstr>
      <vt:lpstr>SAID: August 4th 2010</vt:lpstr>
      <vt:lpstr>Interhemispheric   SAID Measurements </vt:lpstr>
      <vt:lpstr>SAID Latitude: WAL Vs FIR</vt:lpstr>
      <vt:lpstr>FIR-BKS-WAL Velocities </vt:lpstr>
      <vt:lpstr>Cross-SAID Potential Drops </vt:lpstr>
      <vt:lpstr>AMPERE FACs</vt:lpstr>
      <vt:lpstr>Summary</vt:lpstr>
      <vt:lpstr>Total Electron Content</vt:lpstr>
      <vt:lpstr>Slide 34</vt:lpstr>
    </vt:vector>
  </TitlesOfParts>
  <Company>JHU/APL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Investigations of                                            Magnetosphere-Ionosphere Coupling Using the Super Dual Auroral Radar Network (SuperDARN)</dc:title>
  <dc:creator>Joseph Baker</dc:creator>
  <cp:lastModifiedBy>bakerjb</cp:lastModifiedBy>
  <cp:revision>511</cp:revision>
  <dcterms:created xsi:type="dcterms:W3CDTF">2007-10-15T14:39:25Z</dcterms:created>
  <dcterms:modified xsi:type="dcterms:W3CDTF">2011-06-03T11:38:20Z</dcterms:modified>
</cp:coreProperties>
</file>